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73" r:id="rId5"/>
    <p:sldId id="275" r:id="rId6"/>
    <p:sldId id="276" r:id="rId7"/>
    <p:sldId id="279" r:id="rId8"/>
    <p:sldId id="272" r:id="rId9"/>
    <p:sldId id="260" r:id="rId10"/>
    <p:sldId id="261" r:id="rId11"/>
    <p:sldId id="264" r:id="rId12"/>
    <p:sldId id="265" r:id="rId13"/>
    <p:sldId id="266" r:id="rId14"/>
    <p:sldId id="262" r:id="rId15"/>
    <p:sldId id="267" r:id="rId16"/>
    <p:sldId id="258" r:id="rId17"/>
    <p:sldId id="268" r:id="rId18"/>
    <p:sldId id="274" r:id="rId19"/>
    <p:sldId id="278" r:id="rId20"/>
    <p:sldId id="269" r:id="rId21"/>
    <p:sldId id="271" r:id="rId22"/>
    <p:sldId id="270" r:id="rId23"/>
    <p:sldId id="277" r:id="rId24"/>
    <p:sldId id="263" r:id="rId2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  <a:srgbClr val="CC00FF"/>
    <a:srgbClr val="009900"/>
    <a:srgbClr val="D60093"/>
    <a:srgbClr val="3399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B0D26-D461-45C3-9A7F-3B9731538BC4}" type="datetimeFigureOut">
              <a:rPr lang="sl-SI" smtClean="0"/>
              <a:t>20.1.2017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3AE10-B694-4A8C-BBEE-227C2AD789D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647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B0BB-3932-41AD-81A8-27D441A80B9C}" type="datetime1">
              <a:rPr lang="sl-SI" smtClean="0"/>
              <a:t>20.1.2017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252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F622-3F8E-4D1A-A425-988A7D4141F0}" type="datetime1">
              <a:rPr lang="sl-SI" smtClean="0"/>
              <a:t>20.1.2017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76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0972-6A60-40C8-A1CA-C67286096800}" type="datetime1">
              <a:rPr lang="sl-SI" smtClean="0"/>
              <a:t>20.1.2017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805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1DE4E-9C1F-40C2-BC3E-C1445E6B0790}" type="datetime1">
              <a:rPr lang="sl-SI" smtClean="0"/>
              <a:t>20.1.2017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738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4EDB-E204-41A8-A249-D647C61BCE40}" type="datetime1">
              <a:rPr lang="sl-SI" smtClean="0"/>
              <a:t>20.1.2017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848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3E25-6A34-4F2E-8ACE-732AC4DC8BF3}" type="datetime1">
              <a:rPr lang="sl-SI" smtClean="0"/>
              <a:t>20.1.2017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88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F506-61A6-449E-BE4D-EEB485B7A5C8}" type="datetime1">
              <a:rPr lang="sl-SI" smtClean="0"/>
              <a:t>20.1.2017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761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1767C-3CBF-45DA-AA18-83A5CBEF7647}" type="datetime1">
              <a:rPr lang="sl-SI" smtClean="0"/>
              <a:t>20.1.2017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151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ECC16-7328-400A-9F2D-BC290357AB11}" type="datetime1">
              <a:rPr lang="sl-SI" smtClean="0"/>
              <a:t>20.1.2017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615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EF735-492D-4066-AAEE-B7FFF8B70A88}" type="datetime1">
              <a:rPr lang="sl-SI" smtClean="0"/>
              <a:t>20.1.2017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980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DC3E-A6A6-4A49-89EC-782FBD514BCE}" type="datetime1">
              <a:rPr lang="sl-SI" smtClean="0"/>
              <a:t>20.1.2017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542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19915-B9FB-49C3-B289-815EA0896E49}" type="datetime1">
              <a:rPr lang="sl-SI" smtClean="0"/>
              <a:t>20.1.2017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0CD10-9FE9-4109-A1F6-680968F387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928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learn.ox.ac.uk/access/content/user/1044/survival_jun-jul_2010_-_ar_on_lives___statistics_-_non-printable.pdf" TargetMode="External"/><Relationship Id="rId7" Type="http://schemas.openxmlformats.org/officeDocument/2006/relationships/hyperlink" Target="http://www.strategicstudiesinstitute.army.mil/pdffiles/pub1059.pdf" TargetMode="External"/><Relationship Id="rId2" Type="http://schemas.openxmlformats.org/officeDocument/2006/relationships/hyperlink" Target="http://www.potomacinstitute.org/images/stories/publications/potomac_hybridwar_010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vo.ng.ru/realty/2015-05-29/1_war.html" TargetMode="External"/><Relationship Id="rId5" Type="http://schemas.openxmlformats.org/officeDocument/2006/relationships/hyperlink" Target="https://warontherocks.com/2016/12/russias-hybrid-war-as-a-byproduct-of-a-hybrid-state/" TargetMode="External"/><Relationship Id="rId4" Type="http://schemas.openxmlformats.org/officeDocument/2006/relationships/hyperlink" Target="http://www.politifact.com/punditfact/statements/2014/jul/21/stu-burguiere/fewer-wars-fewer-people-dying-wars-now-quite-some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46640" cy="3339803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sl-SI" sz="5400" b="1" dirty="0" err="1" smtClean="0">
                <a:solidFill>
                  <a:srgbClr val="003399"/>
                </a:solidFill>
              </a:rPr>
              <a:t>Hybrid</a:t>
            </a:r>
            <a:r>
              <a:rPr lang="sl-SI" sz="5400" b="1" dirty="0" smtClean="0">
                <a:solidFill>
                  <a:srgbClr val="003399"/>
                </a:solidFill>
              </a:rPr>
              <a:t> </a:t>
            </a:r>
            <a:r>
              <a:rPr lang="sl-SI" sz="5400" b="1" dirty="0" err="1" smtClean="0">
                <a:solidFill>
                  <a:srgbClr val="003399"/>
                </a:solidFill>
              </a:rPr>
              <a:t>War</a:t>
            </a:r>
            <a:r>
              <a:rPr lang="sl-SI" sz="5400" b="1" dirty="0" smtClean="0">
                <a:solidFill>
                  <a:srgbClr val="003399"/>
                </a:solidFill>
              </a:rPr>
              <a:t> </a:t>
            </a:r>
            <a:r>
              <a:rPr lang="sl-SI" sz="5400" b="1" dirty="0" smtClean="0"/>
              <a:t/>
            </a:r>
            <a:br>
              <a:rPr lang="sl-SI" sz="5400" b="1" dirty="0" smtClean="0"/>
            </a:br>
            <a:r>
              <a:rPr lang="sl-SI" sz="5400" b="1" dirty="0" smtClean="0"/>
              <a:t>ali (in)</a:t>
            </a:r>
            <a:r>
              <a:rPr lang="sl-SI" sz="5400" b="1" dirty="0" smtClean="0"/>
              <a:t/>
            </a:r>
            <a:br>
              <a:rPr lang="sl-SI" sz="5400" b="1" dirty="0" smtClean="0"/>
            </a:br>
            <a:r>
              <a:rPr lang="az-Cyrl-AZ" sz="5400" b="1" dirty="0"/>
              <a:t>против</a:t>
            </a:r>
            <a:r>
              <a:rPr lang="sl-SI" sz="5400" b="1" dirty="0" smtClean="0"/>
              <a:t>-</a:t>
            </a:r>
            <a:r>
              <a:rPr lang="az-Cyrl-AZ" sz="5400" b="1" dirty="0" smtClean="0">
                <a:solidFill>
                  <a:srgbClr val="FF0000"/>
                </a:solidFill>
              </a:rPr>
              <a:t>Гибридная </a:t>
            </a:r>
            <a:r>
              <a:rPr lang="az-Cyrl-AZ" sz="5400" b="1" dirty="0" smtClean="0">
                <a:solidFill>
                  <a:srgbClr val="FF0000"/>
                </a:solidFill>
              </a:rPr>
              <a:t>война</a:t>
            </a:r>
            <a:r>
              <a:rPr lang="sl-SI" sz="5400" b="1" dirty="0" smtClean="0">
                <a:solidFill>
                  <a:srgbClr val="FF0000"/>
                </a:solidFill>
              </a:rPr>
              <a:t> </a:t>
            </a:r>
            <a:r>
              <a:rPr lang="sl-SI" sz="5400" b="1" dirty="0" smtClean="0"/>
              <a:t>?</a:t>
            </a:r>
            <a:endParaRPr lang="sl-SI" sz="54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- </a:t>
            </a:r>
            <a:r>
              <a:rPr lang="sl-SI" b="1" dirty="0">
                <a:solidFill>
                  <a:srgbClr val="FF0000"/>
                </a:solidFill>
              </a:rPr>
              <a:t>z</a:t>
            </a:r>
            <a:r>
              <a:rPr lang="sl-SI" b="1" dirty="0" smtClean="0">
                <a:solidFill>
                  <a:srgbClr val="FF0000"/>
                </a:solidFill>
              </a:rPr>
              <a:t>nana vojna </a:t>
            </a:r>
            <a:r>
              <a:rPr lang="sl-SI" b="1" dirty="0" smtClean="0">
                <a:solidFill>
                  <a:srgbClr val="FF0000"/>
                </a:solidFill>
              </a:rPr>
              <a:t>z novo etiketo</a:t>
            </a:r>
          </a:p>
          <a:p>
            <a:r>
              <a:rPr lang="sl-SI" b="1" dirty="0">
                <a:solidFill>
                  <a:srgbClr val="FF0000"/>
                </a:solidFill>
              </a:rPr>
              <a:t>a</a:t>
            </a:r>
            <a:r>
              <a:rPr lang="sl-SI" b="1" dirty="0" smtClean="0">
                <a:solidFill>
                  <a:srgbClr val="FF0000"/>
                </a:solidFill>
              </a:rPr>
              <a:t>li zares</a:t>
            </a:r>
            <a:endParaRPr lang="sl-SI" b="1" dirty="0" smtClean="0">
              <a:solidFill>
                <a:srgbClr val="FF0000"/>
              </a:solidFill>
            </a:endParaRPr>
          </a:p>
          <a:p>
            <a:r>
              <a:rPr lang="sl-SI" b="1" dirty="0">
                <a:solidFill>
                  <a:srgbClr val="FF0000"/>
                </a:solidFill>
              </a:rPr>
              <a:t>v</a:t>
            </a:r>
            <a:r>
              <a:rPr lang="sl-SI" b="1" dirty="0" smtClean="0">
                <a:solidFill>
                  <a:srgbClr val="FF0000"/>
                </a:solidFill>
              </a:rPr>
              <a:t>ojna </a:t>
            </a:r>
            <a:r>
              <a:rPr lang="sl-SI" b="1" dirty="0" err="1" smtClean="0">
                <a:solidFill>
                  <a:srgbClr val="FF0000"/>
                </a:solidFill>
              </a:rPr>
              <a:t>sui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generis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smtClean="0">
                <a:solidFill>
                  <a:srgbClr val="FF0000"/>
                </a:solidFill>
              </a:rPr>
              <a:t>? - </a:t>
            </a:r>
          </a:p>
          <a:p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4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Paradigme velike in male vojne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5069160"/>
          </a:xfrm>
        </p:spPr>
        <p:txBody>
          <a:bodyPr>
            <a:normAutofit fontScale="85000" lnSpcReduction="1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v</a:t>
            </a:r>
            <a:r>
              <a:rPr lang="sl-SI" b="1" dirty="0" smtClean="0">
                <a:solidFill>
                  <a:srgbClr val="FF0000"/>
                </a:solidFill>
              </a:rPr>
              <a:t>elike vojne so vojne med državami ali koalicijami držav</a:t>
            </a:r>
          </a:p>
          <a:p>
            <a:r>
              <a:rPr lang="sl-SI" b="1" dirty="0">
                <a:solidFill>
                  <a:srgbClr val="FF0000"/>
                </a:solidFill>
              </a:rPr>
              <a:t>o</a:t>
            </a:r>
            <a:r>
              <a:rPr lang="sl-SI" b="1" dirty="0" smtClean="0">
                <a:solidFill>
                  <a:srgbClr val="FF0000"/>
                </a:solidFill>
              </a:rPr>
              <a:t>boroženi spopadi se odvijajo na kopnem, morju, v zraku (vesolje)?)</a:t>
            </a:r>
          </a:p>
          <a:p>
            <a:r>
              <a:rPr lang="sl-SI" b="1" dirty="0">
                <a:solidFill>
                  <a:srgbClr val="FF0000"/>
                </a:solidFill>
              </a:rPr>
              <a:t>p</a:t>
            </a:r>
            <a:r>
              <a:rPr lang="sl-SI" b="1" dirty="0" smtClean="0">
                <a:solidFill>
                  <a:srgbClr val="FF0000"/>
                </a:solidFill>
              </a:rPr>
              <a:t>oleg oboroženih sil so v konflikt  vključeni politična, ekonomska, psihološko-propagandna, verska, subverzivna, znanstvena in vse druge sfere</a:t>
            </a:r>
          </a:p>
          <a:p>
            <a:r>
              <a:rPr lang="sl-SI" b="1" dirty="0">
                <a:solidFill>
                  <a:srgbClr val="FF0000"/>
                </a:solidFill>
              </a:rPr>
              <a:t>d</a:t>
            </a:r>
            <a:r>
              <a:rPr lang="sl-SI" b="1" dirty="0" smtClean="0">
                <a:solidFill>
                  <a:srgbClr val="FF0000"/>
                </a:solidFill>
              </a:rPr>
              <a:t>ominacija „</a:t>
            </a:r>
            <a:r>
              <a:rPr lang="sl-SI" b="1" dirty="0" err="1" smtClean="0">
                <a:solidFill>
                  <a:srgbClr val="FF0000"/>
                </a:solidFill>
              </a:rPr>
              <a:t>hard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power</a:t>
            </a:r>
            <a:r>
              <a:rPr lang="sl-SI" b="1" dirty="0" smtClean="0">
                <a:solidFill>
                  <a:srgbClr val="FF0000"/>
                </a:solidFill>
              </a:rPr>
              <a:t>“ in oboroženega boja v „totalni vojni“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5141168"/>
          </a:xfrm>
        </p:spPr>
        <p:txBody>
          <a:bodyPr>
            <a:normAutofit fontScale="85000" lnSpcReduction="10000"/>
          </a:bodyPr>
          <a:lstStyle/>
          <a:p>
            <a:r>
              <a:rPr lang="sl-SI" b="1" dirty="0">
                <a:solidFill>
                  <a:srgbClr val="7030A0"/>
                </a:solidFill>
              </a:rPr>
              <a:t>m</a:t>
            </a:r>
            <a:r>
              <a:rPr lang="sl-SI" b="1" dirty="0" smtClean="0">
                <a:solidFill>
                  <a:srgbClr val="7030A0"/>
                </a:solidFill>
              </a:rPr>
              <a:t>ale vojne so vojne med oboroženimi silami države (koalicije) in nedržavnimi akterji (gverilci, partizani, teroristi, najemniki, „prostovoljci“, ad hoc borci-civilisti , </a:t>
            </a:r>
            <a:r>
              <a:rPr lang="sl-SI" b="1" dirty="0" err="1" smtClean="0">
                <a:solidFill>
                  <a:srgbClr val="7030A0"/>
                </a:solidFill>
              </a:rPr>
              <a:t>weekend</a:t>
            </a:r>
            <a:r>
              <a:rPr lang="sl-SI" b="1" dirty="0" smtClean="0">
                <a:solidFill>
                  <a:srgbClr val="7030A0"/>
                </a:solidFill>
              </a:rPr>
              <a:t> </a:t>
            </a:r>
            <a:r>
              <a:rPr lang="sl-SI" b="1" dirty="0" err="1" smtClean="0">
                <a:solidFill>
                  <a:srgbClr val="7030A0"/>
                </a:solidFill>
              </a:rPr>
              <a:t>warriors</a:t>
            </a:r>
            <a:r>
              <a:rPr lang="sl-SI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sl-SI" b="1" dirty="0">
                <a:solidFill>
                  <a:srgbClr val="7030A0"/>
                </a:solidFill>
              </a:rPr>
              <a:t>c</a:t>
            </a:r>
            <a:r>
              <a:rPr lang="sl-SI" b="1" dirty="0" smtClean="0">
                <a:solidFill>
                  <a:srgbClr val="7030A0"/>
                </a:solidFill>
              </a:rPr>
              <a:t>ivilisti so infrastruktura in podpora nedržavnim akterjem</a:t>
            </a:r>
          </a:p>
          <a:p>
            <a:r>
              <a:rPr lang="sl-SI" b="1" dirty="0">
                <a:solidFill>
                  <a:srgbClr val="7030A0"/>
                </a:solidFill>
              </a:rPr>
              <a:t>n</a:t>
            </a:r>
            <a:r>
              <a:rPr lang="sl-SI" b="1" dirty="0" smtClean="0">
                <a:solidFill>
                  <a:srgbClr val="7030A0"/>
                </a:solidFill>
              </a:rPr>
              <a:t>edržavni akterji  so – po </a:t>
            </a:r>
            <a:r>
              <a:rPr lang="sl-SI" b="1" dirty="0" err="1" smtClean="0">
                <a:solidFill>
                  <a:srgbClr val="7030A0"/>
                </a:solidFill>
              </a:rPr>
              <a:t>Mao</a:t>
            </a:r>
            <a:r>
              <a:rPr lang="sl-SI" b="1" dirty="0" smtClean="0">
                <a:solidFill>
                  <a:srgbClr val="7030A0"/>
                </a:solidFill>
              </a:rPr>
              <a:t> -  „ribe, ki se skrivajo in plavajo v človeškem morju“</a:t>
            </a:r>
          </a:p>
          <a:p>
            <a:r>
              <a:rPr lang="sl-SI" b="1" dirty="0" smtClean="0">
                <a:solidFill>
                  <a:srgbClr val="7030A0"/>
                </a:solidFill>
              </a:rPr>
              <a:t>namesto „vojne uničenja“ dominira „vojna izčrpavanja“ 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628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Po II. SV rast deleža civilnih žrtev in zmanjševanja deleža padlih v oboroženem boju – civilisti = glavna tarča vojn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11</a:t>
            </a:fld>
            <a:endParaRPr lang="sl-S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48292"/>
            <a:ext cx="8136904" cy="45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6084168" y="2060848"/>
            <a:ext cx="3059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p</a:t>
            </a:r>
            <a:r>
              <a:rPr lang="sl-SI" sz="2800" b="1" dirty="0" smtClean="0">
                <a:solidFill>
                  <a:srgbClr val="FF0000"/>
                </a:solidFill>
              </a:rPr>
              <a:t>o II. SV  so 80-90% od vseh žrtev civilisti</a:t>
            </a:r>
            <a:endParaRPr lang="sl-SI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6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7030A0"/>
                </a:solidFill>
              </a:rPr>
              <a:t>Po II. SV upada letno število padlih borcev 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12</a:t>
            </a:fld>
            <a:endParaRPr lang="sl-S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82089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3131840" y="270892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</a:t>
            </a:r>
            <a:r>
              <a:rPr lang="sl-SI" dirty="0" smtClean="0"/>
              <a:t>išek „Hladne vojne“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796136" y="2708920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</a:t>
            </a:r>
            <a:r>
              <a:rPr lang="sl-SI" dirty="0" smtClean="0"/>
              <a:t>azpad bipolarnega sistema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236296" y="378904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globalizacija</a:t>
            </a:r>
            <a:endParaRPr lang="sl-SI" dirty="0"/>
          </a:p>
        </p:txBody>
      </p:sp>
      <p:sp>
        <p:nvSpPr>
          <p:cNvPr id="9" name="Puščica dol 8"/>
          <p:cNvSpPr/>
          <p:nvPr/>
        </p:nvSpPr>
        <p:spPr>
          <a:xfrm>
            <a:off x="4211960" y="3355251"/>
            <a:ext cx="288032" cy="618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Leva puščica 9"/>
          <p:cNvSpPr/>
          <p:nvPr/>
        </p:nvSpPr>
        <p:spPr>
          <a:xfrm>
            <a:off x="2339752" y="2852937"/>
            <a:ext cx="648072" cy="2248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4000" dirty="0"/>
          </a:p>
        </p:txBody>
      </p:sp>
      <p:sp>
        <p:nvSpPr>
          <p:cNvPr id="11" name="Puščica dol 10"/>
          <p:cNvSpPr/>
          <p:nvPr/>
        </p:nvSpPr>
        <p:spPr>
          <a:xfrm>
            <a:off x="5796136" y="3789040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uščica dol 11"/>
          <p:cNvSpPr/>
          <p:nvPr/>
        </p:nvSpPr>
        <p:spPr>
          <a:xfrm>
            <a:off x="7812360" y="4158372"/>
            <a:ext cx="360040" cy="1286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6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/>
              <a:t>Lokacije sodobnih vojn</a:t>
            </a:r>
            <a:endParaRPr lang="sl-SI" sz="5400" b="1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13</a:t>
            </a:fld>
            <a:endParaRPr lang="sl-S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5763"/>
            <a:ext cx="8382536" cy="473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2987824" y="4509120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t</a:t>
            </a:r>
            <a:r>
              <a:rPr lang="sl-SI" dirty="0" smtClean="0"/>
              <a:t>emno- rdeča – več kot 10.000 padlih v zadnjih 2 letih</a:t>
            </a:r>
          </a:p>
          <a:p>
            <a:r>
              <a:rPr lang="sl-SI" dirty="0"/>
              <a:t>r</a:t>
            </a:r>
            <a:r>
              <a:rPr lang="sl-SI" dirty="0" smtClean="0"/>
              <a:t>deča -1000-10000 padlih  ………………………………………………..</a:t>
            </a:r>
          </a:p>
          <a:p>
            <a:r>
              <a:rPr lang="sl-SI" dirty="0"/>
              <a:t>o</a:t>
            </a:r>
            <a:r>
              <a:rPr lang="sl-SI" dirty="0" smtClean="0"/>
              <a:t>ker – 100-1000 padlih…………………………………………………..</a:t>
            </a:r>
          </a:p>
          <a:p>
            <a:r>
              <a:rPr lang="sl-SI" dirty="0" smtClean="0"/>
              <a:t>rumena – do 100 padlih………………………………….</a:t>
            </a:r>
          </a:p>
          <a:p>
            <a:r>
              <a:rPr lang="sl-SI" dirty="0" smtClean="0"/>
              <a:t>opomba: Ukrajina, Čečenija in Tadžikistan so oker  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475656" y="1556792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>
                <a:solidFill>
                  <a:srgbClr val="009900"/>
                </a:solidFill>
              </a:rPr>
              <a:t>„Evrazijska strateška črna luknja“ se širi v Afriko</a:t>
            </a:r>
            <a:endParaRPr lang="sl-SI" sz="28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0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Vpliv pojava jedrskega orožja in blokovske </a:t>
            </a:r>
            <a:r>
              <a:rPr lang="sl-SI" b="1" dirty="0" err="1" smtClean="0">
                <a:solidFill>
                  <a:srgbClr val="FF0000"/>
                </a:solidFill>
              </a:rPr>
              <a:t>bipolarizacije</a:t>
            </a:r>
            <a:r>
              <a:rPr lang="sl-SI" b="1" dirty="0" smtClean="0">
                <a:solidFill>
                  <a:srgbClr val="FF0000"/>
                </a:solidFill>
              </a:rPr>
              <a:t> po II. SV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>
            <a:normAutofit fontScale="85000" lnSpcReduction="10000"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s</a:t>
            </a:r>
            <a:r>
              <a:rPr lang="sl-SI" b="1" dirty="0" smtClean="0">
                <a:solidFill>
                  <a:srgbClr val="002060"/>
                </a:solidFill>
              </a:rPr>
              <a:t>trateško jedrsko ravnotežje in tveganje obojestranskega uničenja („jedrska zima“) prispevata  k opustitvi paradigme tradicionalne svetovne vojne (tvegan </a:t>
            </a:r>
            <a:r>
              <a:rPr lang="sl-SI" b="1" dirty="0" err="1" smtClean="0">
                <a:solidFill>
                  <a:srgbClr val="002060"/>
                </a:solidFill>
              </a:rPr>
              <a:t>surogat</a:t>
            </a:r>
            <a:r>
              <a:rPr lang="sl-SI" b="1" dirty="0" smtClean="0">
                <a:solidFill>
                  <a:srgbClr val="002060"/>
                </a:solidFill>
              </a:rPr>
              <a:t> SV - Kahnova teorija eskalacije!)</a:t>
            </a:r>
          </a:p>
          <a:p>
            <a:r>
              <a:rPr lang="sl-SI" b="1" dirty="0">
                <a:solidFill>
                  <a:srgbClr val="7030A0"/>
                </a:solidFill>
              </a:rPr>
              <a:t>z</a:t>
            </a:r>
            <a:r>
              <a:rPr lang="sl-SI" b="1" dirty="0" smtClean="0">
                <a:solidFill>
                  <a:srgbClr val="7030A0"/>
                </a:solidFill>
              </a:rPr>
              <a:t>amenjava tradicionalne vojne s paradigmo „hladne vojne“, v kateri se </a:t>
            </a:r>
            <a:r>
              <a:rPr lang="sl-SI" b="1" u="sng" dirty="0" smtClean="0">
                <a:solidFill>
                  <a:srgbClr val="7030A0"/>
                </a:solidFill>
              </a:rPr>
              <a:t>poskuša rivala izčrpati </a:t>
            </a:r>
            <a:r>
              <a:rPr lang="sl-SI" b="1" dirty="0" smtClean="0">
                <a:solidFill>
                  <a:srgbClr val="7030A0"/>
                </a:solidFill>
              </a:rPr>
              <a:t>na političnem, ekonomskem, psihološkem in vseh drugih področjih, s poudarkom na vključevanju znanosti in vesolja v oborožitveno tekmo in z vpletanjem v številne lokalne vojne (</a:t>
            </a:r>
            <a:r>
              <a:rPr lang="sl-SI" b="1" dirty="0" err="1" smtClean="0">
                <a:solidFill>
                  <a:srgbClr val="7030A0"/>
                </a:solidFill>
              </a:rPr>
              <a:t>wars</a:t>
            </a:r>
            <a:r>
              <a:rPr lang="sl-SI" b="1" dirty="0" smtClean="0">
                <a:solidFill>
                  <a:srgbClr val="7030A0"/>
                </a:solidFill>
              </a:rPr>
              <a:t> </a:t>
            </a:r>
            <a:r>
              <a:rPr lang="sl-SI" b="1" dirty="0" err="1" smtClean="0">
                <a:solidFill>
                  <a:srgbClr val="7030A0"/>
                </a:solidFill>
              </a:rPr>
              <a:t>of</a:t>
            </a:r>
            <a:r>
              <a:rPr lang="sl-SI" b="1" dirty="0" smtClean="0">
                <a:solidFill>
                  <a:srgbClr val="7030A0"/>
                </a:solidFill>
              </a:rPr>
              <a:t> </a:t>
            </a:r>
            <a:r>
              <a:rPr lang="sl-SI" b="1" dirty="0" err="1" smtClean="0">
                <a:solidFill>
                  <a:srgbClr val="7030A0"/>
                </a:solidFill>
              </a:rPr>
              <a:t>attrition</a:t>
            </a:r>
            <a:r>
              <a:rPr lang="sl-SI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sl-SI" b="1" dirty="0">
                <a:solidFill>
                  <a:srgbClr val="006600"/>
                </a:solidFill>
              </a:rPr>
              <a:t>s</a:t>
            </a:r>
            <a:r>
              <a:rPr lang="sl-SI" b="1" dirty="0" smtClean="0">
                <a:solidFill>
                  <a:srgbClr val="006600"/>
                </a:solidFill>
              </a:rPr>
              <a:t>trategija posrednega pristopa in dominacija paradigme dolgotrajnih „posredniških malih vojn“ (angl. </a:t>
            </a:r>
            <a:r>
              <a:rPr lang="sl-SI" b="1" dirty="0" err="1" smtClean="0">
                <a:solidFill>
                  <a:srgbClr val="006600"/>
                </a:solidFill>
              </a:rPr>
              <a:t>proxy</a:t>
            </a:r>
            <a:r>
              <a:rPr lang="sl-SI" b="1" dirty="0" smtClean="0">
                <a:solidFill>
                  <a:srgbClr val="006600"/>
                </a:solidFill>
              </a:rPr>
              <a:t> </a:t>
            </a:r>
            <a:r>
              <a:rPr lang="sl-SI" b="1" dirty="0" err="1" smtClean="0">
                <a:solidFill>
                  <a:srgbClr val="006600"/>
                </a:solidFill>
              </a:rPr>
              <a:t>wars</a:t>
            </a:r>
            <a:r>
              <a:rPr lang="sl-SI" b="1" dirty="0" smtClean="0">
                <a:solidFill>
                  <a:srgbClr val="006600"/>
                </a:solidFill>
              </a:rPr>
              <a:t>) </a:t>
            </a:r>
            <a:endParaRPr lang="sl-SI" b="1" dirty="0">
              <a:solidFill>
                <a:srgbClr val="006600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173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417638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7030A0"/>
                </a:solidFill>
              </a:rPr>
              <a:t>Vpliv širjenja Nata proti vzhodu in ruskega odgovora („</a:t>
            </a:r>
            <a:r>
              <a:rPr lang="sl-SI" b="1" dirty="0" err="1" smtClean="0">
                <a:solidFill>
                  <a:srgbClr val="7030A0"/>
                </a:solidFill>
              </a:rPr>
              <a:t>kontra</a:t>
            </a:r>
            <a:r>
              <a:rPr lang="sl-SI" b="1" dirty="0" smtClean="0">
                <a:solidFill>
                  <a:srgbClr val="7030A0"/>
                </a:solidFill>
              </a:rPr>
              <a:t> in </a:t>
            </a:r>
            <a:r>
              <a:rPr lang="sl-SI" b="1" dirty="0" err="1" smtClean="0">
                <a:solidFill>
                  <a:srgbClr val="7030A0"/>
                </a:solidFill>
              </a:rPr>
              <a:t>rekontra</a:t>
            </a:r>
            <a:r>
              <a:rPr lang="sl-SI" b="1" dirty="0" smtClean="0">
                <a:solidFill>
                  <a:srgbClr val="7030A0"/>
                </a:solidFill>
              </a:rPr>
              <a:t>“)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15</a:t>
            </a:fld>
            <a:endParaRPr lang="sl-S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2698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171951" cy="319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788024" y="4941168"/>
            <a:ext cx="4355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 smtClean="0">
                <a:solidFill>
                  <a:srgbClr val="7030A0"/>
                </a:solidFill>
              </a:rPr>
              <a:t>Ruska </a:t>
            </a:r>
            <a:r>
              <a:rPr lang="sl-SI" b="1" u="sng" dirty="0" err="1" smtClean="0">
                <a:solidFill>
                  <a:srgbClr val="7030A0"/>
                </a:solidFill>
              </a:rPr>
              <a:t>rekontra</a:t>
            </a:r>
            <a:r>
              <a:rPr lang="sl-SI" b="1" u="sng" dirty="0" smtClean="0">
                <a:solidFill>
                  <a:srgbClr val="7030A0"/>
                </a:solidFill>
              </a:rPr>
              <a:t> </a:t>
            </a:r>
            <a:r>
              <a:rPr lang="sl-SI" b="1" dirty="0" smtClean="0">
                <a:solidFill>
                  <a:srgbClr val="7030A0"/>
                </a:solidFill>
              </a:rPr>
              <a:t>na širjenje Nata – zasedba Krima, podpora </a:t>
            </a:r>
            <a:r>
              <a:rPr lang="sl-SI" b="1" dirty="0" err="1" smtClean="0">
                <a:solidFill>
                  <a:srgbClr val="7030A0"/>
                </a:solidFill>
              </a:rPr>
              <a:t>Luhansku</a:t>
            </a:r>
            <a:r>
              <a:rPr lang="sl-SI" b="1" dirty="0" smtClean="0">
                <a:solidFill>
                  <a:srgbClr val="7030A0"/>
                </a:solidFill>
              </a:rPr>
              <a:t>, </a:t>
            </a:r>
            <a:r>
              <a:rPr lang="sl-SI" b="1" dirty="0" err="1" smtClean="0">
                <a:solidFill>
                  <a:srgbClr val="7030A0"/>
                </a:solidFill>
              </a:rPr>
              <a:t>Donecku</a:t>
            </a:r>
            <a:r>
              <a:rPr lang="sl-SI" b="1" dirty="0" smtClean="0">
                <a:solidFill>
                  <a:srgbClr val="7030A0"/>
                </a:solidFill>
              </a:rPr>
              <a:t>, </a:t>
            </a:r>
            <a:r>
              <a:rPr lang="sl-SI" b="1" dirty="0" err="1" smtClean="0">
                <a:solidFill>
                  <a:srgbClr val="7030A0"/>
                </a:solidFill>
              </a:rPr>
              <a:t>Harkovu</a:t>
            </a:r>
            <a:r>
              <a:rPr lang="sl-SI" b="1" dirty="0" smtClean="0">
                <a:solidFill>
                  <a:srgbClr val="7030A0"/>
                </a:solidFill>
              </a:rPr>
              <a:t>, Moldaviji ter podpora Siriji , Iranu, Turčiji, vključno z desničarji v Evropi – nadzor nad Arktiko – ODKB + Evrazijska unija + SCO + Balkan ?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7524327" y="4437112"/>
            <a:ext cx="136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Sirija !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300192" y="1484784"/>
            <a:ext cx="1905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Arktika !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899592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 smtClean="0">
                <a:solidFill>
                  <a:srgbClr val="D60093"/>
                </a:solidFill>
              </a:rPr>
              <a:t>Natova </a:t>
            </a:r>
            <a:r>
              <a:rPr lang="sl-SI" b="1" u="sng" dirty="0" err="1" smtClean="0">
                <a:solidFill>
                  <a:srgbClr val="D60093"/>
                </a:solidFill>
              </a:rPr>
              <a:t>kontra</a:t>
            </a:r>
            <a:r>
              <a:rPr lang="sl-SI" b="1" u="sng" dirty="0" smtClean="0">
                <a:solidFill>
                  <a:srgbClr val="D60093"/>
                </a:solidFill>
              </a:rPr>
              <a:t> </a:t>
            </a:r>
            <a:endParaRPr lang="sl-SI" b="1" u="sng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91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363272" cy="1368152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2060"/>
                </a:solidFill>
              </a:rPr>
              <a:t>Problem klasifikacije sodobnih vojn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7504" y="692696"/>
            <a:ext cx="4244280" cy="5217443"/>
          </a:xfrm>
        </p:spPr>
        <p:txBody>
          <a:bodyPr>
            <a:noAutofit/>
          </a:bodyPr>
          <a:lstStyle/>
          <a:p>
            <a:r>
              <a:rPr lang="sl-SI" sz="2400" b="1" dirty="0">
                <a:solidFill>
                  <a:srgbClr val="FF0000"/>
                </a:solidFill>
              </a:rPr>
              <a:t>k</a:t>
            </a:r>
            <a:r>
              <a:rPr lang="sl-SI" sz="2400" b="1" dirty="0" smtClean="0">
                <a:solidFill>
                  <a:srgbClr val="FF0000"/>
                </a:solidFill>
              </a:rPr>
              <a:t>onvencionalne vojne</a:t>
            </a:r>
            <a:r>
              <a:rPr lang="sl-SI" sz="1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sl-SI" sz="1800" b="1" dirty="0" smtClean="0"/>
              <a:t>Koreja</a:t>
            </a:r>
          </a:p>
          <a:p>
            <a:r>
              <a:rPr lang="sl-SI" sz="1800" b="1" dirty="0" err="1" smtClean="0"/>
              <a:t>Falkland</a:t>
            </a:r>
            <a:endParaRPr lang="sl-SI" sz="1800" b="1" dirty="0" smtClean="0"/>
          </a:p>
          <a:p>
            <a:r>
              <a:rPr lang="sl-SI" sz="1800" b="1" dirty="0" smtClean="0"/>
              <a:t>Izrael </a:t>
            </a:r>
            <a:r>
              <a:rPr lang="sl-SI" sz="1800" b="1" dirty="0" err="1" smtClean="0"/>
              <a:t>vs</a:t>
            </a:r>
            <a:r>
              <a:rPr lang="sl-SI" sz="1800" b="1" dirty="0" smtClean="0"/>
              <a:t> Egipt, Sirija, Jordan, Irak</a:t>
            </a:r>
          </a:p>
          <a:p>
            <a:r>
              <a:rPr lang="sl-SI" sz="1800" b="1" dirty="0" smtClean="0"/>
              <a:t>Irak - Iran</a:t>
            </a:r>
          </a:p>
          <a:p>
            <a:r>
              <a:rPr lang="sl-SI" sz="2400" b="1" dirty="0">
                <a:solidFill>
                  <a:srgbClr val="FF0000"/>
                </a:solidFill>
              </a:rPr>
              <a:t>n</a:t>
            </a:r>
            <a:r>
              <a:rPr lang="sl-SI" sz="2400" b="1" dirty="0" smtClean="0">
                <a:solidFill>
                  <a:srgbClr val="FF0000"/>
                </a:solidFill>
              </a:rPr>
              <a:t>ekonvencionalne vojne</a:t>
            </a:r>
            <a:r>
              <a:rPr lang="sl-SI" sz="1800" b="1" dirty="0" smtClean="0"/>
              <a:t>:</a:t>
            </a:r>
          </a:p>
          <a:p>
            <a:r>
              <a:rPr lang="sl-SI" sz="1800" b="1" dirty="0" smtClean="0"/>
              <a:t>Ciper – </a:t>
            </a:r>
            <a:r>
              <a:rPr lang="sl-SI" sz="1800" b="1" dirty="0" err="1" smtClean="0"/>
              <a:t>Grivas</a:t>
            </a:r>
            <a:endParaRPr lang="sl-SI" sz="1800" b="1" dirty="0" smtClean="0"/>
          </a:p>
          <a:p>
            <a:r>
              <a:rPr lang="sl-SI" sz="1800" b="1" dirty="0" smtClean="0"/>
              <a:t>Kuba</a:t>
            </a:r>
          </a:p>
          <a:p>
            <a:r>
              <a:rPr lang="sl-SI" sz="1800" b="1" dirty="0" smtClean="0"/>
              <a:t>Alžir</a:t>
            </a:r>
          </a:p>
          <a:p>
            <a:r>
              <a:rPr lang="sl-SI" sz="1800" b="1" dirty="0" smtClean="0"/>
              <a:t>Irska</a:t>
            </a:r>
          </a:p>
          <a:p>
            <a:r>
              <a:rPr lang="sl-SI" sz="1800" b="1" dirty="0" smtClean="0"/>
              <a:t>Baskija</a:t>
            </a:r>
          </a:p>
          <a:p>
            <a:r>
              <a:rPr lang="sl-SI" sz="1800" b="1" dirty="0" smtClean="0"/>
              <a:t>Palestinci </a:t>
            </a:r>
            <a:r>
              <a:rPr lang="sl-SI" sz="1800" b="1" dirty="0" err="1" smtClean="0"/>
              <a:t>vs</a:t>
            </a:r>
            <a:r>
              <a:rPr lang="sl-SI" sz="1800" b="1" dirty="0" smtClean="0"/>
              <a:t> Izrael</a:t>
            </a:r>
          </a:p>
          <a:p>
            <a:r>
              <a:rPr lang="sl-SI" sz="1800" b="1" dirty="0" smtClean="0"/>
              <a:t>Južni Vietnam </a:t>
            </a:r>
          </a:p>
          <a:p>
            <a:r>
              <a:rPr lang="sl-SI" sz="1800" b="1" dirty="0" smtClean="0"/>
              <a:t>specialne vojne ?</a:t>
            </a:r>
          </a:p>
          <a:p>
            <a:r>
              <a:rPr lang="sl-SI" sz="1800" b="1" dirty="0" smtClean="0"/>
              <a:t>Prašičji zaliv – Kuba</a:t>
            </a:r>
          </a:p>
          <a:p>
            <a:r>
              <a:rPr lang="sl-SI" sz="1800" b="1" dirty="0"/>
              <a:t>v</a:t>
            </a:r>
            <a:r>
              <a:rPr lang="sl-SI" sz="1800" b="1" dirty="0" smtClean="0"/>
              <a:t>ojaške intervencije:</a:t>
            </a:r>
          </a:p>
          <a:p>
            <a:r>
              <a:rPr lang="sl-SI" sz="1800" b="1" dirty="0" smtClean="0"/>
              <a:t>Madžarska - 1956</a:t>
            </a:r>
          </a:p>
          <a:p>
            <a:r>
              <a:rPr lang="sl-SI" sz="1800" b="1" dirty="0" smtClean="0"/>
              <a:t>ČSR - 1968</a:t>
            </a:r>
            <a:endParaRPr lang="sl-SI" sz="1800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388296" cy="5400600"/>
          </a:xfrm>
        </p:spPr>
        <p:txBody>
          <a:bodyPr>
            <a:normAutofit fontScale="77500" lnSpcReduction="2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k</a:t>
            </a:r>
            <a:r>
              <a:rPr lang="sl-SI" b="1" dirty="0" smtClean="0">
                <a:solidFill>
                  <a:srgbClr val="FF0000"/>
                </a:solidFill>
              </a:rPr>
              <a:t>onvencionalne + nekonvencionalne vojne z izraženo asimetrijo razmerja sil in načina bojevanja</a:t>
            </a:r>
            <a:r>
              <a:rPr lang="sl-SI" dirty="0" smtClean="0"/>
              <a:t>:</a:t>
            </a:r>
          </a:p>
          <a:p>
            <a:r>
              <a:rPr lang="sl-SI" dirty="0"/>
              <a:t>e</a:t>
            </a:r>
            <a:r>
              <a:rPr lang="sl-SI" dirty="0" smtClean="0"/>
              <a:t>skalacija vojne v Vietnamu: </a:t>
            </a:r>
          </a:p>
          <a:p>
            <a:r>
              <a:rPr lang="sl-SI" dirty="0" smtClean="0"/>
              <a:t>(FLO JV + OS DRV) </a:t>
            </a:r>
            <a:r>
              <a:rPr lang="sl-SI" dirty="0" err="1" smtClean="0"/>
              <a:t>vs</a:t>
            </a:r>
            <a:r>
              <a:rPr lang="sl-SI" dirty="0" smtClean="0"/>
              <a:t> marionetna vlada JV + ZDA</a:t>
            </a:r>
          </a:p>
          <a:p>
            <a:r>
              <a:rPr lang="sl-SI" dirty="0"/>
              <a:t>v</a:t>
            </a:r>
            <a:r>
              <a:rPr lang="sl-SI" dirty="0" smtClean="0"/>
              <a:t>ojne v Angoli in Mozambiku (JAR + Kuba + </a:t>
            </a:r>
            <a:r>
              <a:rPr lang="sl-SI" dirty="0" err="1" smtClean="0"/>
              <a:t>Unita</a:t>
            </a:r>
            <a:r>
              <a:rPr lang="sl-SI" dirty="0" smtClean="0"/>
              <a:t> + </a:t>
            </a:r>
            <a:r>
              <a:rPr lang="sl-SI" dirty="0" err="1" smtClean="0"/>
              <a:t>Frelimo</a:t>
            </a:r>
            <a:r>
              <a:rPr lang="sl-SI" dirty="0" smtClean="0"/>
              <a:t> + ….)</a:t>
            </a:r>
          </a:p>
          <a:p>
            <a:r>
              <a:rPr lang="sl-SI" dirty="0"/>
              <a:t>s</a:t>
            </a:r>
            <a:r>
              <a:rPr lang="sl-SI" dirty="0" smtClean="0"/>
              <a:t>ovjetska intervencija v Afganistanu</a:t>
            </a:r>
          </a:p>
          <a:p>
            <a:r>
              <a:rPr lang="sl-SI" dirty="0"/>
              <a:t>i</a:t>
            </a:r>
            <a:r>
              <a:rPr lang="sl-SI" dirty="0" smtClean="0"/>
              <a:t>zraelski poseg v Libanonu</a:t>
            </a:r>
          </a:p>
          <a:p>
            <a:r>
              <a:rPr lang="sl-SI" dirty="0"/>
              <a:t>a</a:t>
            </a:r>
            <a:r>
              <a:rPr lang="sl-SI" dirty="0" smtClean="0"/>
              <a:t>meriški poseg </a:t>
            </a:r>
            <a:r>
              <a:rPr lang="sl-SI" dirty="0" err="1" smtClean="0"/>
              <a:t>vs</a:t>
            </a:r>
            <a:r>
              <a:rPr lang="sl-SI" dirty="0" smtClean="0"/>
              <a:t> Libija 1982</a:t>
            </a:r>
          </a:p>
          <a:p>
            <a:r>
              <a:rPr lang="sl-SI" dirty="0"/>
              <a:t>r</a:t>
            </a:r>
            <a:r>
              <a:rPr lang="sl-SI" dirty="0" smtClean="0"/>
              <a:t>uski poseg v Čečeniji in Tadžikistanu</a:t>
            </a:r>
          </a:p>
          <a:p>
            <a:r>
              <a:rPr lang="sl-SI" dirty="0"/>
              <a:t>v</a:t>
            </a:r>
            <a:r>
              <a:rPr lang="sl-SI" dirty="0" smtClean="0"/>
              <a:t>ojne v času razpada Jugoslavije (Slovenija, Hrvaška, BiH)</a:t>
            </a:r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4860032" y="6356350"/>
            <a:ext cx="4032448" cy="365125"/>
          </a:xfrm>
        </p:spPr>
        <p:txBody>
          <a:bodyPr/>
          <a:lstStyle/>
          <a:p>
            <a:r>
              <a:rPr lang="sl-SI" sz="1800" b="1" dirty="0" smtClean="0">
                <a:solidFill>
                  <a:schemeClr val="tx1"/>
                </a:solidFill>
              </a:rPr>
              <a:t>90% vojn so notranje vojne z zunanjim vpletanjem – </a:t>
            </a:r>
            <a:r>
              <a:rPr lang="sl-SI" sz="1800" b="1" dirty="0" err="1" smtClean="0">
                <a:solidFill>
                  <a:schemeClr val="tx1"/>
                </a:solidFill>
              </a:rPr>
              <a:t>proxy</a:t>
            </a:r>
            <a:r>
              <a:rPr lang="sl-SI" sz="1800" b="1" dirty="0" smtClean="0">
                <a:solidFill>
                  <a:schemeClr val="tx1"/>
                </a:solidFill>
              </a:rPr>
              <a:t> </a:t>
            </a:r>
            <a:r>
              <a:rPr lang="sl-SI" sz="1800" b="1" dirty="0" err="1" smtClean="0">
                <a:solidFill>
                  <a:schemeClr val="tx1"/>
                </a:solidFill>
              </a:rPr>
              <a:t>wars</a:t>
            </a:r>
            <a:endParaRPr lang="sl-SI" sz="1800" b="1" dirty="0">
              <a:solidFill>
                <a:schemeClr val="tx1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8012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Kako poimenovati sodobne vojne ?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032448" cy="5544616"/>
          </a:xfrm>
        </p:spPr>
        <p:txBody>
          <a:bodyPr>
            <a:noAutofit/>
          </a:bodyPr>
          <a:lstStyle/>
          <a:p>
            <a:r>
              <a:rPr lang="sl-SI" sz="2400" b="1" dirty="0"/>
              <a:t>t</a:t>
            </a:r>
            <a:r>
              <a:rPr lang="sl-SI" sz="2400" b="1" dirty="0" smtClean="0"/>
              <a:t>radicionalne vojne s pridihom modernizma – vojne za vsiljevanje miru:</a:t>
            </a:r>
          </a:p>
          <a:p>
            <a:r>
              <a:rPr lang="sl-SI" sz="2400" b="1" dirty="0"/>
              <a:t>v</a:t>
            </a:r>
            <a:r>
              <a:rPr lang="sl-SI" sz="2400" b="1" dirty="0" smtClean="0"/>
              <a:t>ojna za osvoboditev Kuvajta 1991</a:t>
            </a:r>
          </a:p>
          <a:p>
            <a:r>
              <a:rPr lang="sl-SI" sz="2400" b="1" dirty="0"/>
              <a:t>v</a:t>
            </a:r>
            <a:r>
              <a:rPr lang="sl-SI" sz="2400" b="1" dirty="0" smtClean="0"/>
              <a:t>ojna proti ZRJ – poskus </a:t>
            </a:r>
            <a:r>
              <a:rPr lang="sl-SI" sz="2400" b="1" dirty="0" err="1" smtClean="0"/>
              <a:t>Oluje</a:t>
            </a:r>
            <a:r>
              <a:rPr lang="sl-SI" sz="2400" b="1" dirty="0" smtClean="0"/>
              <a:t> in „zračna vojna“ - 1999</a:t>
            </a:r>
          </a:p>
          <a:p>
            <a:r>
              <a:rPr lang="sl-SI" sz="2400" b="1" dirty="0"/>
              <a:t>v</a:t>
            </a:r>
            <a:r>
              <a:rPr lang="sl-SI" sz="2400" b="1" dirty="0" smtClean="0"/>
              <a:t>ojna proti Iraku 2003</a:t>
            </a:r>
          </a:p>
          <a:p>
            <a:r>
              <a:rPr lang="sl-SI" sz="2400" b="1" dirty="0"/>
              <a:t>v</a:t>
            </a:r>
            <a:r>
              <a:rPr lang="sl-SI" sz="2400" b="1" dirty="0" smtClean="0"/>
              <a:t>ojna proti Gruziji 2008</a:t>
            </a:r>
          </a:p>
          <a:p>
            <a:r>
              <a:rPr lang="sl-SI" sz="2400" b="1" dirty="0" smtClean="0"/>
              <a:t>„arabska pomlad“ – </a:t>
            </a:r>
            <a:r>
              <a:rPr lang="sl-SI" sz="2400" b="1" dirty="0" err="1" smtClean="0"/>
              <a:t>nation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building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wars</a:t>
            </a:r>
            <a:r>
              <a:rPr lang="sl-SI" sz="2400" b="1" dirty="0" smtClean="0"/>
              <a:t>:</a:t>
            </a:r>
          </a:p>
          <a:p>
            <a:r>
              <a:rPr lang="sl-SI" sz="2400" b="1" dirty="0" smtClean="0"/>
              <a:t>vojna proti Libiji</a:t>
            </a:r>
          </a:p>
          <a:p>
            <a:r>
              <a:rPr lang="sl-SI" sz="2400" b="1" dirty="0"/>
              <a:t>v</a:t>
            </a:r>
            <a:r>
              <a:rPr lang="sl-SI" sz="2400" b="1" dirty="0" smtClean="0"/>
              <a:t>ojna v Siriji</a:t>
            </a:r>
            <a:endParaRPr lang="sl-SI" sz="2400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139952" y="1268760"/>
            <a:ext cx="5004048" cy="5472608"/>
          </a:xfrm>
        </p:spPr>
        <p:txBody>
          <a:bodyPr>
            <a:noAutofit/>
          </a:bodyPr>
          <a:lstStyle/>
          <a:p>
            <a:r>
              <a:rPr lang="sl-SI" sz="2400" b="1" dirty="0"/>
              <a:t>p</a:t>
            </a:r>
            <a:r>
              <a:rPr lang="sl-SI" sz="2400" b="1" dirty="0" smtClean="0"/>
              <a:t>o 11.9.2001</a:t>
            </a:r>
          </a:p>
          <a:p>
            <a:r>
              <a:rPr lang="sl-SI" sz="2400" b="1" dirty="0" smtClean="0"/>
              <a:t>vojne v kampanji GWOT: </a:t>
            </a:r>
          </a:p>
          <a:p>
            <a:r>
              <a:rPr lang="sl-SI" sz="2400" b="1" dirty="0"/>
              <a:t>d</a:t>
            </a:r>
            <a:r>
              <a:rPr lang="sl-SI" sz="2400" b="1" dirty="0" smtClean="0"/>
              <a:t>o 2001 vojna v Hrvaški in BiH 1995 – „vojno-redarstvena operacija“  - Nevihta (</a:t>
            </a:r>
            <a:r>
              <a:rPr lang="sl-SI" sz="2400" b="1" dirty="0" err="1" smtClean="0"/>
              <a:t>Oluja</a:t>
            </a:r>
            <a:r>
              <a:rPr lang="sl-SI" sz="2400" b="1" dirty="0" smtClean="0"/>
              <a:t>)?</a:t>
            </a:r>
          </a:p>
          <a:p>
            <a:r>
              <a:rPr lang="sl-SI" sz="2400" b="1" dirty="0" smtClean="0"/>
              <a:t>Afganistan</a:t>
            </a:r>
          </a:p>
          <a:p>
            <a:r>
              <a:rPr lang="sl-SI" sz="2400" b="1" dirty="0" smtClean="0"/>
              <a:t>Čečenija</a:t>
            </a:r>
          </a:p>
          <a:p>
            <a:r>
              <a:rPr lang="sl-SI" sz="2400" b="1" dirty="0" smtClean="0"/>
              <a:t>Pakistan</a:t>
            </a:r>
          </a:p>
          <a:p>
            <a:r>
              <a:rPr lang="sl-SI" sz="2400" b="1" dirty="0" smtClean="0"/>
              <a:t>Turčija </a:t>
            </a:r>
            <a:r>
              <a:rPr lang="sl-SI" sz="2400" b="1" dirty="0" err="1" smtClean="0"/>
              <a:t>vs</a:t>
            </a:r>
            <a:r>
              <a:rPr lang="sl-SI" sz="2400" b="1" dirty="0" smtClean="0"/>
              <a:t> Kurdi</a:t>
            </a:r>
          </a:p>
          <a:p>
            <a:r>
              <a:rPr lang="sl-SI" sz="2400" b="1" dirty="0"/>
              <a:t>v</a:t>
            </a:r>
            <a:r>
              <a:rPr lang="sl-SI" sz="2400" b="1" dirty="0" smtClean="0"/>
              <a:t>ojna po „osvoboditvi“ Iraka</a:t>
            </a:r>
          </a:p>
          <a:p>
            <a:r>
              <a:rPr lang="sl-SI" sz="2400" b="1" dirty="0"/>
              <a:t>v</a:t>
            </a:r>
            <a:r>
              <a:rPr lang="sl-SI" sz="2400" b="1" dirty="0" smtClean="0"/>
              <a:t>ojna Izraela proti Hezbolahu 2008</a:t>
            </a:r>
            <a:endParaRPr lang="sl-SI" sz="2400" b="1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5624264" cy="365125"/>
          </a:xfrm>
          <a:solidFill>
            <a:srgbClr val="FFFF00"/>
          </a:solidFill>
        </p:spPr>
        <p:txBody>
          <a:bodyPr/>
          <a:lstStyle/>
          <a:p>
            <a:r>
              <a:rPr lang="sl-SI" sz="3200" b="1" dirty="0" smtClean="0">
                <a:solidFill>
                  <a:srgbClr val="7030A0"/>
                </a:solidFill>
              </a:rPr>
              <a:t>Iskanje skupnega imenovalca ?</a:t>
            </a:r>
            <a:endParaRPr lang="sl-SI" sz="3200" b="1" dirty="0">
              <a:solidFill>
                <a:srgbClr val="7030A0"/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2911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7030A0"/>
                </a:solidFill>
              </a:rPr>
              <a:t> Hibrid ?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997152"/>
          </a:xfrm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r>
              <a:rPr lang="sl-SI" sz="4300" b="1" dirty="0" smtClean="0"/>
              <a:t>družbene vede ?</a:t>
            </a:r>
          </a:p>
          <a:p>
            <a:r>
              <a:rPr lang="sl-SI" sz="4300" b="1" dirty="0"/>
              <a:t>v</a:t>
            </a:r>
            <a:r>
              <a:rPr lang="sl-SI" sz="4300" b="1" dirty="0" smtClean="0"/>
              <a:t>ojna kot hibrid, kot kombinacija različnih vsebin in načinov vojskovanja</a:t>
            </a:r>
          </a:p>
          <a:p>
            <a:r>
              <a:rPr lang="sl-SI" sz="4300" b="1" dirty="0"/>
              <a:t>k</a:t>
            </a:r>
            <a:r>
              <a:rPr lang="sl-SI" sz="4300" b="1" dirty="0" smtClean="0"/>
              <a:t>aterih vsebin ?</a:t>
            </a:r>
          </a:p>
          <a:p>
            <a:r>
              <a:rPr lang="sl-SI" sz="4300" b="1" dirty="0"/>
              <a:t>a</a:t>
            </a:r>
            <a:r>
              <a:rPr lang="sl-SI" sz="4300" b="1" dirty="0" smtClean="0"/>
              <a:t>li je vsaka vojna </a:t>
            </a:r>
            <a:r>
              <a:rPr lang="sl-SI" sz="4300" b="1" dirty="0" err="1" smtClean="0"/>
              <a:t>via</a:t>
            </a:r>
            <a:r>
              <a:rPr lang="sl-SI" sz="4300" b="1" dirty="0" smtClean="0"/>
              <a:t> </a:t>
            </a:r>
            <a:r>
              <a:rPr lang="sl-SI" sz="4300" b="1" dirty="0" err="1" smtClean="0"/>
              <a:t>facti</a:t>
            </a:r>
            <a:r>
              <a:rPr lang="sl-SI" sz="4300" b="1" dirty="0" smtClean="0"/>
              <a:t> hibridna ?</a:t>
            </a:r>
            <a:endParaRPr lang="sl-SI" sz="4300" b="1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b="1" dirty="0">
                <a:solidFill>
                  <a:srgbClr val="CC00FF"/>
                </a:solidFill>
              </a:rPr>
              <a:t>t</a:t>
            </a:r>
            <a:r>
              <a:rPr lang="sl-SI" b="1" dirty="0" smtClean="0">
                <a:solidFill>
                  <a:srgbClr val="CC00FF"/>
                </a:solidFill>
              </a:rPr>
              <a:t>ehnične vede:</a:t>
            </a:r>
          </a:p>
          <a:p>
            <a:r>
              <a:rPr lang="sl-SI" b="1" dirty="0" smtClean="0">
                <a:solidFill>
                  <a:srgbClr val="CC00FF"/>
                </a:solidFill>
              </a:rPr>
              <a:t>kombinacija načelno različno delujočih agregatov (hibridni pogon)</a:t>
            </a:r>
          </a:p>
          <a:p>
            <a:r>
              <a:rPr lang="sl-SI" b="1" dirty="0">
                <a:solidFill>
                  <a:srgbClr val="CC00FF"/>
                </a:solidFill>
              </a:rPr>
              <a:t>s</a:t>
            </a:r>
            <a:r>
              <a:rPr lang="sl-SI" b="1" dirty="0" smtClean="0">
                <a:solidFill>
                  <a:srgbClr val="CC00FF"/>
                </a:solidFill>
              </a:rPr>
              <a:t>klop dveh različnih osnov, ki da novo obliko</a:t>
            </a:r>
          </a:p>
          <a:p>
            <a:r>
              <a:rPr lang="sl-SI" b="1" dirty="0" smtClean="0">
                <a:solidFill>
                  <a:srgbClr val="CC00FF"/>
                </a:solidFill>
              </a:rPr>
              <a:t>(letalo-helikopter, amfibija</a:t>
            </a:r>
            <a:r>
              <a:rPr lang="sl-SI" dirty="0" smtClean="0"/>
              <a:t>)</a:t>
            </a:r>
          </a:p>
          <a:p>
            <a:r>
              <a:rPr lang="sl-SI" b="1" dirty="0" smtClean="0">
                <a:solidFill>
                  <a:srgbClr val="C00000"/>
                </a:solidFill>
              </a:rPr>
              <a:t> </a:t>
            </a:r>
            <a:r>
              <a:rPr lang="sl-SI" b="1" dirty="0">
                <a:solidFill>
                  <a:srgbClr val="C00000"/>
                </a:solidFill>
              </a:rPr>
              <a:t>biologija:</a:t>
            </a:r>
          </a:p>
          <a:p>
            <a:r>
              <a:rPr lang="sl-SI" b="1" dirty="0">
                <a:solidFill>
                  <a:srgbClr val="C00000"/>
                </a:solidFill>
              </a:rPr>
              <a:t>mešanec, križanec, potomec dobljen s križanjem dveh različnih vrst</a:t>
            </a:r>
          </a:p>
          <a:p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914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3399"/>
                </a:solidFill>
              </a:rPr>
              <a:t>Shematski prikaz hibridne vojne</a:t>
            </a:r>
            <a:endParaRPr lang="sl-SI" b="1" dirty="0">
              <a:solidFill>
                <a:srgbClr val="003399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19</a:t>
            </a:fld>
            <a:endParaRPr lang="sl-S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84983"/>
            <a:ext cx="7902316" cy="509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02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764704"/>
          </a:xfrm>
        </p:spPr>
        <p:txBody>
          <a:bodyPr/>
          <a:lstStyle/>
          <a:p>
            <a:r>
              <a:rPr lang="sl-SI" b="1" dirty="0" smtClean="0"/>
              <a:t>Namesto uvoda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217443"/>
          </a:xfrm>
        </p:spPr>
        <p:txBody>
          <a:bodyPr>
            <a:normAutofit fontScale="92500" lnSpcReduction="20000"/>
          </a:bodyPr>
          <a:lstStyle/>
          <a:p>
            <a:r>
              <a:rPr lang="sl-SI" b="1" dirty="0" err="1">
                <a:solidFill>
                  <a:srgbClr val="FF0000"/>
                </a:solidFill>
              </a:rPr>
              <a:t>p</a:t>
            </a:r>
            <a:r>
              <a:rPr lang="sl-SI" b="1" dirty="0" err="1" smtClean="0">
                <a:solidFill>
                  <a:srgbClr val="FF0000"/>
                </a:solidFill>
              </a:rPr>
              <a:t>olemologija</a:t>
            </a:r>
            <a:r>
              <a:rPr lang="sl-SI" b="1" dirty="0" smtClean="0">
                <a:solidFill>
                  <a:srgbClr val="FF0000"/>
                </a:solidFill>
              </a:rPr>
              <a:t> (</a:t>
            </a:r>
            <a:r>
              <a:rPr lang="sl-SI" b="1" dirty="0" err="1" smtClean="0">
                <a:solidFill>
                  <a:srgbClr val="FF0000"/>
                </a:solidFill>
              </a:rPr>
              <a:t>grš</a:t>
            </a:r>
            <a:r>
              <a:rPr lang="sl-SI" b="1" dirty="0" smtClean="0">
                <a:solidFill>
                  <a:srgbClr val="FF0000"/>
                </a:solidFill>
              </a:rPr>
              <a:t>. </a:t>
            </a:r>
            <a:r>
              <a:rPr lang="sl-SI" b="1" dirty="0" err="1" smtClean="0">
                <a:solidFill>
                  <a:srgbClr val="FF0000"/>
                </a:solidFill>
              </a:rPr>
              <a:t>polemos</a:t>
            </a:r>
            <a:r>
              <a:rPr lang="sl-SI" b="1" dirty="0" smtClean="0">
                <a:solidFill>
                  <a:srgbClr val="FF0000"/>
                </a:solidFill>
              </a:rPr>
              <a:t> – vojna + </a:t>
            </a:r>
            <a:r>
              <a:rPr lang="sl-SI" b="1" dirty="0" err="1" smtClean="0">
                <a:solidFill>
                  <a:srgbClr val="FF0000"/>
                </a:solidFill>
              </a:rPr>
              <a:t>logija</a:t>
            </a:r>
            <a:r>
              <a:rPr lang="sl-SI" b="1" dirty="0" smtClean="0">
                <a:solidFill>
                  <a:srgbClr val="FF0000"/>
                </a:solidFill>
              </a:rPr>
              <a:t>) = analiza množičnih človeških konfliktov – disciplina </a:t>
            </a:r>
            <a:r>
              <a:rPr lang="sl-SI" b="1" dirty="0" err="1" smtClean="0">
                <a:solidFill>
                  <a:srgbClr val="FF0000"/>
                </a:solidFill>
              </a:rPr>
              <a:t>konfliktologije</a:t>
            </a:r>
            <a:endParaRPr lang="sl-SI" b="1" dirty="0" smtClean="0">
              <a:solidFill>
                <a:srgbClr val="FF0000"/>
              </a:solidFill>
            </a:endParaRPr>
          </a:p>
          <a:p>
            <a:r>
              <a:rPr lang="sl-SI" b="1" dirty="0" err="1">
                <a:solidFill>
                  <a:srgbClr val="FF0000"/>
                </a:solidFill>
              </a:rPr>
              <a:t>m</a:t>
            </a:r>
            <a:r>
              <a:rPr lang="sl-SI" b="1" dirty="0" err="1" smtClean="0">
                <a:solidFill>
                  <a:srgbClr val="FF0000"/>
                </a:solidFill>
              </a:rPr>
              <a:t>ultidisciplinarna</a:t>
            </a:r>
            <a:r>
              <a:rPr lang="sl-SI" b="1" dirty="0" smtClean="0">
                <a:solidFill>
                  <a:srgbClr val="FF0000"/>
                </a:solidFill>
              </a:rPr>
              <a:t> študija vojn kot akademska disciplina, ki vključuje: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zakone vojne                 - sociologijo vojne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filozofijo vojne              - mednarodne odnose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etiko vojne                      - politične vede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psihologijo vojne           - antropologijo vojne 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vojaško zgodovino         - oboroženi boj kot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zgodovino vojn                 </a:t>
            </a:r>
            <a:r>
              <a:rPr lang="sl-SI" b="1" dirty="0" err="1" smtClean="0">
                <a:solidFill>
                  <a:srgbClr val="FF0000"/>
                </a:solidFill>
              </a:rPr>
              <a:t>science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of</a:t>
            </a:r>
            <a:r>
              <a:rPr lang="sl-SI" b="1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profession</a:t>
            </a:r>
            <a:endParaRPr lang="sl-SI" b="1" dirty="0" smtClean="0">
              <a:solidFill>
                <a:srgbClr val="FF0000"/>
              </a:solidFill>
            </a:endParaRPr>
          </a:p>
          <a:p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smtClean="0">
                <a:solidFill>
                  <a:srgbClr val="FF0000"/>
                </a:solidFill>
              </a:rPr>
              <a:t>                                           (</a:t>
            </a:r>
            <a:r>
              <a:rPr lang="sl-SI" b="1" dirty="0" err="1" smtClean="0">
                <a:solidFill>
                  <a:srgbClr val="FF0000"/>
                </a:solidFill>
              </a:rPr>
              <a:t>polemistika</a:t>
            </a:r>
            <a:r>
              <a:rPr lang="sl-SI" dirty="0">
                <a:solidFill>
                  <a:srgbClr val="FF0000"/>
                </a:solidFill>
              </a:rPr>
              <a:t>)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>
          <a:xfrm>
            <a:off x="683568" y="6093296"/>
            <a:ext cx="7776864" cy="628179"/>
          </a:xfrm>
          <a:solidFill>
            <a:srgbClr val="FFFF00"/>
          </a:solidFill>
        </p:spPr>
        <p:txBody>
          <a:bodyPr/>
          <a:lstStyle/>
          <a:p>
            <a:r>
              <a:rPr lang="sl-SI" sz="2000" b="1" dirty="0">
                <a:solidFill>
                  <a:schemeClr val="tx1"/>
                </a:solidFill>
              </a:rPr>
              <a:t>u</a:t>
            </a:r>
            <a:r>
              <a:rPr lang="sl-SI" sz="2000" b="1" dirty="0" smtClean="0">
                <a:solidFill>
                  <a:schemeClr val="tx1"/>
                </a:solidFill>
              </a:rPr>
              <a:t>temeljitelji </a:t>
            </a:r>
            <a:r>
              <a:rPr lang="sl-SI" sz="2000" b="1" dirty="0" err="1" smtClean="0">
                <a:solidFill>
                  <a:schemeClr val="tx1"/>
                </a:solidFill>
              </a:rPr>
              <a:t>polemologije</a:t>
            </a:r>
            <a:r>
              <a:rPr lang="sl-SI" sz="2000" b="1" dirty="0" smtClean="0">
                <a:solidFill>
                  <a:schemeClr val="tx1"/>
                </a:solidFill>
              </a:rPr>
              <a:t> po II. SV ? </a:t>
            </a:r>
          </a:p>
          <a:p>
            <a:r>
              <a:rPr lang="sl-SI" sz="2000" b="1" dirty="0" smtClean="0">
                <a:solidFill>
                  <a:schemeClr val="tx1"/>
                </a:solidFill>
              </a:rPr>
              <a:t>Louise Weiss, </a:t>
            </a:r>
            <a:r>
              <a:rPr lang="sl-SI" sz="2000" b="1" dirty="0" err="1" smtClean="0">
                <a:solidFill>
                  <a:schemeClr val="tx1"/>
                </a:solidFill>
              </a:rPr>
              <a:t>Gaston</a:t>
            </a:r>
            <a:r>
              <a:rPr lang="sl-SI" sz="2000" b="1" dirty="0" smtClean="0">
                <a:solidFill>
                  <a:schemeClr val="tx1"/>
                </a:solidFill>
              </a:rPr>
              <a:t> </a:t>
            </a:r>
            <a:r>
              <a:rPr lang="sl-SI" sz="2000" b="1" dirty="0" err="1" smtClean="0">
                <a:solidFill>
                  <a:schemeClr val="tx1"/>
                </a:solidFill>
              </a:rPr>
              <a:t>Bouthoule</a:t>
            </a:r>
            <a:r>
              <a:rPr lang="sl-SI" sz="2000" b="1" dirty="0" smtClean="0">
                <a:solidFill>
                  <a:schemeClr val="tx1"/>
                </a:solidFill>
              </a:rPr>
              <a:t> – Francoski inštitut za </a:t>
            </a:r>
            <a:r>
              <a:rPr lang="sl-SI" sz="2000" b="1" dirty="0" err="1" smtClean="0">
                <a:solidFill>
                  <a:schemeClr val="tx1"/>
                </a:solidFill>
              </a:rPr>
              <a:t>polemologijo</a:t>
            </a:r>
            <a:endParaRPr lang="sl-SI" sz="2000" b="1" dirty="0">
              <a:solidFill>
                <a:schemeClr val="tx1"/>
              </a:solidFill>
            </a:endParaRP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032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363272" cy="1080120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Hibridna vojna nima univerzalne definicije, ima pa le nekaj skupnega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495800" cy="5544616"/>
          </a:xfrm>
        </p:spPr>
        <p:txBody>
          <a:bodyPr>
            <a:noAutofit/>
          </a:bodyPr>
          <a:lstStyle/>
          <a:p>
            <a:r>
              <a:rPr lang="sl-SI" sz="2400" b="1" dirty="0"/>
              <a:t>v</a:t>
            </a:r>
            <a:r>
              <a:rPr lang="sl-SI" sz="2400" b="1" dirty="0" smtClean="0"/>
              <a:t>ojna  v kateri se pri asimetričnem razmerju sil  vzporedno odvijajo konvencionalna vojaška delovanja, delovanja „</a:t>
            </a:r>
            <a:r>
              <a:rPr lang="sl-SI" sz="2400" b="1" dirty="0" err="1" smtClean="0"/>
              <a:t>iregularcev</a:t>
            </a:r>
            <a:r>
              <a:rPr lang="sl-SI" sz="2400" b="1" dirty="0" smtClean="0"/>
              <a:t>“ (gverilci, teroristi, najemniki, „prostovoljci“, otroci- vojaki ipd), kriminalcev, subverzije in kibernetska delovanja</a:t>
            </a:r>
          </a:p>
          <a:p>
            <a:r>
              <a:rPr lang="sl-SI" sz="2400" b="1" dirty="0" smtClean="0"/>
              <a:t>vojna s povečanim deležem delovanj </a:t>
            </a:r>
            <a:r>
              <a:rPr lang="sl-SI" sz="2400" b="1" dirty="0" err="1" smtClean="0"/>
              <a:t>soft</a:t>
            </a:r>
            <a:r>
              <a:rPr lang="sl-SI" sz="2400" b="1" dirty="0" smtClean="0"/>
              <a:t>-</a:t>
            </a:r>
            <a:r>
              <a:rPr lang="sl-SI" sz="2400" b="1" dirty="0" err="1" smtClean="0"/>
              <a:t>power</a:t>
            </a:r>
            <a:r>
              <a:rPr lang="sl-SI" sz="2400" b="1" dirty="0" smtClean="0"/>
              <a:t> in vloge informacijskih operacij</a:t>
            </a:r>
          </a:p>
          <a:p>
            <a:r>
              <a:rPr lang="sl-SI" sz="2400" b="1" dirty="0" smtClean="0">
                <a:solidFill>
                  <a:srgbClr val="FF0000"/>
                </a:solidFill>
              </a:rPr>
              <a:t>ASIMETRIČNA KOMPONENTA JE ODLOČILNA</a:t>
            </a:r>
            <a:endParaRPr lang="sl-SI" sz="2400" b="1" dirty="0">
              <a:solidFill>
                <a:srgbClr val="FF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27984" y="980728"/>
            <a:ext cx="4824536" cy="5877272"/>
          </a:xfrm>
        </p:spPr>
        <p:txBody>
          <a:bodyPr>
            <a:normAutofit fontScale="77500" lnSpcReduction="20000"/>
          </a:bodyPr>
          <a:lstStyle/>
          <a:p>
            <a:r>
              <a:rPr lang="sl-SI" b="1" dirty="0" smtClean="0"/>
              <a:t>značilnosti bojnih delovanj:</a:t>
            </a:r>
          </a:p>
          <a:p>
            <a:r>
              <a:rPr lang="sl-SI" b="1" dirty="0"/>
              <a:t>n</a:t>
            </a:r>
            <a:r>
              <a:rPr lang="sl-SI" b="1" dirty="0" smtClean="0"/>
              <a:t>estandardni  in spreminjajoči se nasprotnik (Hezbolah – Iran, </a:t>
            </a:r>
            <a:r>
              <a:rPr lang="sl-SI" b="1" dirty="0" err="1" smtClean="0"/>
              <a:t>proxy</a:t>
            </a:r>
            <a:r>
              <a:rPr lang="sl-SI" b="1" dirty="0" smtClean="0"/>
              <a:t>)</a:t>
            </a:r>
          </a:p>
          <a:p>
            <a:r>
              <a:rPr lang="sl-SI" b="1" dirty="0"/>
              <a:t>u</a:t>
            </a:r>
            <a:r>
              <a:rPr lang="sl-SI" b="1" dirty="0" smtClean="0"/>
              <a:t>poraba konvencionalnih in nekonvencionalnih metod (samomorilci-teroristi in mehke tarče)</a:t>
            </a:r>
          </a:p>
          <a:p>
            <a:r>
              <a:rPr lang="sl-SI" b="1" dirty="0"/>
              <a:t>h</a:t>
            </a:r>
            <a:r>
              <a:rPr lang="sl-SI" b="1" dirty="0" smtClean="0"/>
              <a:t>itri odzivi nasprotnika (od fronte na skrivanje med civilisti)</a:t>
            </a:r>
          </a:p>
          <a:p>
            <a:r>
              <a:rPr lang="sl-SI" b="1" dirty="0"/>
              <a:t>s</a:t>
            </a:r>
            <a:r>
              <a:rPr lang="sl-SI" b="1" dirty="0" smtClean="0"/>
              <a:t>odobna orožja s „črnega trga“, računalniki, telefoni in improvizacije (IED)</a:t>
            </a:r>
          </a:p>
          <a:p>
            <a:r>
              <a:rPr lang="sl-SI" b="1" dirty="0"/>
              <a:t>o</a:t>
            </a:r>
            <a:r>
              <a:rPr lang="sl-SI" b="1" dirty="0" smtClean="0"/>
              <a:t>pora na civiliste in mentorje</a:t>
            </a:r>
          </a:p>
          <a:p>
            <a:r>
              <a:rPr lang="sl-SI" b="1" dirty="0" smtClean="0"/>
              <a:t>vrivanje, podtikanje  in subverzije – </a:t>
            </a:r>
          </a:p>
          <a:p>
            <a:r>
              <a:rPr lang="sl-SI" b="1" dirty="0"/>
              <a:t>š</a:t>
            </a:r>
            <a:r>
              <a:rPr lang="sl-SI" b="1" dirty="0" smtClean="0"/>
              <a:t>irjenje akcij z napadi na civiliste na druge celine – teror + mas-mediji</a:t>
            </a:r>
          </a:p>
          <a:p>
            <a:r>
              <a:rPr lang="sl-SI" b="1" dirty="0"/>
              <a:t>b</a:t>
            </a:r>
            <a:r>
              <a:rPr lang="sl-SI" b="1" dirty="0" smtClean="0"/>
              <a:t>egunci – izgnanci kot orožje za destabilizacijo širšega okolja</a:t>
            </a:r>
            <a:endParaRPr lang="sl-SI" b="1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6078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-209029"/>
            <a:ext cx="8229600" cy="829717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Variacije definicij hibridne vojne: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0" y="476672"/>
            <a:ext cx="3851920" cy="6120680"/>
          </a:xfrm>
        </p:spPr>
        <p:txBody>
          <a:bodyPr>
            <a:normAutofit fontScale="47500" lnSpcReduction="20000"/>
          </a:bodyPr>
          <a:lstStyle/>
          <a:p>
            <a:r>
              <a:rPr lang="sl-SI" sz="3800" b="1" dirty="0" err="1" smtClean="0"/>
              <a:t>Mc</a:t>
            </a:r>
            <a:r>
              <a:rPr lang="sl-SI" sz="3800" b="1" dirty="0" smtClean="0"/>
              <a:t> </a:t>
            </a:r>
            <a:r>
              <a:rPr lang="sl-SI" sz="3800" b="1" dirty="0" err="1" smtClean="0"/>
              <a:t>Cuen</a:t>
            </a:r>
            <a:r>
              <a:rPr lang="sl-SI" sz="3800" b="1" dirty="0" smtClean="0"/>
              <a:t>: hibridna vojna je kombiniranje simetričnih (npr. redna vojska </a:t>
            </a:r>
            <a:r>
              <a:rPr lang="sl-SI" sz="3800" b="1" dirty="0" err="1" smtClean="0"/>
              <a:t>vs</a:t>
            </a:r>
            <a:r>
              <a:rPr lang="sl-SI" sz="3800" b="1" dirty="0" smtClean="0"/>
              <a:t> redna vojska) in asimetričnih bojnih delovanj (npr. gverilci proti redni vojski)</a:t>
            </a:r>
          </a:p>
          <a:p>
            <a:r>
              <a:rPr lang="sl-SI" sz="3800" b="1" u="sng" dirty="0" smtClean="0"/>
              <a:t>…v hibridni vojni napadalec ne napada s klasično invazijo ampak ruši nasprotnika od zunaj,  s podtalno akcijo, podporo vstajnikom, NGO, sabotažami, kibernetskim delovanjem… v vsakem trenutku se izogiba direktni vpletenosti, cilje dosega s tujimi rokami (posredniki – </a:t>
            </a:r>
            <a:r>
              <a:rPr lang="sl-SI" sz="3800" b="1" u="sng" dirty="0" err="1" smtClean="0"/>
              <a:t>proxy</a:t>
            </a:r>
            <a:r>
              <a:rPr lang="sl-SI" sz="3800" b="1" u="sng" dirty="0" smtClean="0"/>
              <a:t>) in s tem, da zakulisno koordinira dogajanja in se obenem predstavlja kot humani  </a:t>
            </a:r>
            <a:r>
              <a:rPr lang="sl-SI" sz="3800" b="1" u="sng" dirty="0" err="1" smtClean="0"/>
              <a:t>mirotvorec</a:t>
            </a:r>
            <a:r>
              <a:rPr lang="sl-SI" sz="3800" b="1" u="sng" dirty="0" smtClean="0"/>
              <a:t> zainteresiran samo za mir, </a:t>
            </a:r>
            <a:r>
              <a:rPr lang="sl-SI" sz="3800" b="1" u="sng" dirty="0" err="1" smtClean="0"/>
              <a:t>progres</a:t>
            </a:r>
            <a:r>
              <a:rPr lang="sl-SI" sz="3800" b="1" u="sng" dirty="0" smtClean="0"/>
              <a:t>, svobodo, napredek</a:t>
            </a:r>
          </a:p>
          <a:p>
            <a:endParaRPr lang="sl-SI" sz="3800" u="sng" dirty="0"/>
          </a:p>
          <a:p>
            <a:r>
              <a:rPr lang="sl-SI" sz="3800" b="1" dirty="0" smtClean="0"/>
              <a:t>ruski avtorji trdijo, da je HV „ameriški izum“ tajnih služb, ameriški avtorji podobno trdijo , da gre za izum ruskih tajnih služb </a:t>
            </a:r>
            <a:r>
              <a:rPr lang="sl-SI" sz="3800" b="1" dirty="0" smtClean="0">
                <a:solidFill>
                  <a:srgbClr val="FF0000"/>
                </a:solidFill>
              </a:rPr>
              <a:t>(„Rusija izvaja samo </a:t>
            </a:r>
            <a:r>
              <a:rPr lang="sl-SI" sz="3800" b="1" dirty="0" err="1" smtClean="0">
                <a:solidFill>
                  <a:srgbClr val="FF0000"/>
                </a:solidFill>
              </a:rPr>
              <a:t>protihibridno</a:t>
            </a:r>
            <a:r>
              <a:rPr lang="sl-SI" sz="3800" b="1" dirty="0" smtClean="0">
                <a:solidFill>
                  <a:srgbClr val="FF0000"/>
                </a:solidFill>
              </a:rPr>
              <a:t> vojno“)</a:t>
            </a:r>
            <a:endParaRPr lang="sl-SI" sz="3800" b="1" dirty="0">
              <a:solidFill>
                <a:srgbClr val="FF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3779912" y="548680"/>
            <a:ext cx="5364088" cy="6192688"/>
          </a:xfrm>
        </p:spPr>
        <p:txBody>
          <a:bodyPr>
            <a:noAutofit/>
          </a:bodyPr>
          <a:lstStyle/>
          <a:p>
            <a:r>
              <a:rPr lang="sl-SI" sz="2400" b="1" dirty="0" smtClean="0"/>
              <a:t>Hoffman: za razliko od klasične vojne v kateri je odločujoča premoč  v simetrični komponenti vojaške sile je v hibridni vojni odločujoča premoč  v asimetrični komponenti</a:t>
            </a:r>
          </a:p>
          <a:p>
            <a:r>
              <a:rPr lang="sl-SI" sz="2400" b="1" dirty="0"/>
              <a:t>h</a:t>
            </a:r>
            <a:r>
              <a:rPr lang="sl-SI" sz="2400" b="1" dirty="0" smtClean="0"/>
              <a:t>ibridna vojna je“ kombinirana vojna“</a:t>
            </a:r>
          </a:p>
          <a:p>
            <a:r>
              <a:rPr lang="sl-SI" sz="2400" b="1" dirty="0" smtClean="0"/>
              <a:t>zahodni raziskovalci pripisujejo hibridno vojno Rusiji in Iranu, ruski pa ZDA, Natu</a:t>
            </a:r>
          </a:p>
          <a:p>
            <a:r>
              <a:rPr lang="sl-SI" sz="2400" b="1" dirty="0" smtClean="0"/>
              <a:t>primer: sestrelitev ruskega letala v Siriji, ki jo je </a:t>
            </a:r>
            <a:r>
              <a:rPr lang="sl-SI" sz="2400" b="1" dirty="0" err="1" smtClean="0"/>
              <a:t>Erdogan</a:t>
            </a:r>
            <a:r>
              <a:rPr lang="sl-SI" sz="2400" b="1" dirty="0" smtClean="0"/>
              <a:t> predstavil kot poskus ameriških tajnih služb, da – prek „USA-</a:t>
            </a:r>
            <a:r>
              <a:rPr lang="sl-SI" sz="2400" b="1" dirty="0" err="1" smtClean="0"/>
              <a:t>opozicionarja</a:t>
            </a:r>
            <a:r>
              <a:rPr lang="sl-SI" sz="2400" b="1" dirty="0" smtClean="0"/>
              <a:t>„ </a:t>
            </a:r>
            <a:r>
              <a:rPr lang="sl-SI" sz="2400" b="1" dirty="0" err="1" smtClean="0"/>
              <a:t>Gulena</a:t>
            </a:r>
            <a:r>
              <a:rPr lang="sl-SI" sz="2400" b="1" dirty="0" smtClean="0"/>
              <a:t> in vojaških zarotnikov  - prevzamejo oblast in potisnejo Turčijo v vojno z Rusijo </a:t>
            </a:r>
            <a:endParaRPr lang="sl-SI" sz="2400" b="1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99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706" y="-171400"/>
            <a:ext cx="9144000" cy="1872208"/>
          </a:xfrm>
        </p:spPr>
        <p:txBody>
          <a:bodyPr>
            <a:normAutofit fontScale="90000"/>
          </a:bodyPr>
          <a:lstStyle/>
          <a:p>
            <a:r>
              <a:rPr lang="sl-SI" sz="3600" b="1" dirty="0" smtClean="0">
                <a:solidFill>
                  <a:srgbClr val="FF0000"/>
                </a:solidFill>
              </a:rPr>
              <a:t>Pogled v „zgodovinski </a:t>
            </a:r>
            <a:r>
              <a:rPr lang="sl-SI" sz="3600" b="1" dirty="0" err="1" smtClean="0">
                <a:solidFill>
                  <a:srgbClr val="FF0000"/>
                </a:solidFill>
              </a:rPr>
              <a:t>retrovizor</a:t>
            </a:r>
            <a:r>
              <a:rPr lang="sl-SI" sz="3600" b="1" dirty="0" smtClean="0">
                <a:solidFill>
                  <a:srgbClr val="FF0000"/>
                </a:solidFill>
              </a:rPr>
              <a:t>“: premoč v </a:t>
            </a:r>
            <a:r>
              <a:rPr lang="sl-SI" sz="3600" b="1" dirty="0" err="1" smtClean="0">
                <a:solidFill>
                  <a:srgbClr val="FF0000"/>
                </a:solidFill>
              </a:rPr>
              <a:t>hard</a:t>
            </a:r>
            <a:r>
              <a:rPr lang="sl-SI" sz="3600" b="1" dirty="0" smtClean="0">
                <a:solidFill>
                  <a:srgbClr val="FF0000"/>
                </a:solidFill>
              </a:rPr>
              <a:t> </a:t>
            </a:r>
            <a:r>
              <a:rPr lang="sl-SI" sz="3600" b="1" dirty="0" err="1" smtClean="0">
                <a:solidFill>
                  <a:srgbClr val="FF0000"/>
                </a:solidFill>
              </a:rPr>
              <a:t>power</a:t>
            </a:r>
            <a:r>
              <a:rPr lang="sl-SI" sz="3600" b="1" dirty="0" smtClean="0">
                <a:solidFill>
                  <a:srgbClr val="FF0000"/>
                </a:solidFill>
              </a:rPr>
              <a:t> ni v vojni dovolj za doseganje zmage, razen če gre za fizično iztrebitev nasprotnika</a:t>
            </a:r>
            <a:endParaRPr lang="sl-SI" sz="36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7504" y="1772816"/>
            <a:ext cx="4896544" cy="4896544"/>
          </a:xfrm>
        </p:spPr>
        <p:txBody>
          <a:bodyPr>
            <a:noAutofit/>
          </a:bodyPr>
          <a:lstStyle/>
          <a:p>
            <a:r>
              <a:rPr lang="sl-SI" dirty="0"/>
              <a:t>k</a:t>
            </a:r>
            <a:r>
              <a:rPr lang="sl-SI" dirty="0" smtClean="0"/>
              <a:t>ombiniranje konvencionalnih in nekonvencionalnih metod bojevanja v preteklosti: </a:t>
            </a:r>
          </a:p>
          <a:p>
            <a:r>
              <a:rPr lang="sl-SI" dirty="0" smtClean="0"/>
              <a:t>Napoleon v Španiji </a:t>
            </a:r>
            <a:r>
              <a:rPr lang="sl-SI" dirty="0" err="1" smtClean="0"/>
              <a:t>vs</a:t>
            </a:r>
            <a:r>
              <a:rPr lang="sl-SI" dirty="0" smtClean="0"/>
              <a:t> Britanci + lokalna gverila</a:t>
            </a:r>
          </a:p>
          <a:p>
            <a:r>
              <a:rPr lang="sl-SI" dirty="0" smtClean="0"/>
              <a:t>Washingtonova </a:t>
            </a:r>
            <a:r>
              <a:rPr lang="sl-SI" dirty="0" err="1" smtClean="0"/>
              <a:t>Continental</a:t>
            </a:r>
            <a:r>
              <a:rPr lang="sl-SI" dirty="0" smtClean="0"/>
              <a:t> </a:t>
            </a:r>
            <a:r>
              <a:rPr lang="sl-SI" dirty="0" err="1" smtClean="0"/>
              <a:t>Army</a:t>
            </a:r>
            <a:r>
              <a:rPr lang="sl-SI" dirty="0" smtClean="0"/>
              <a:t> + milice </a:t>
            </a:r>
            <a:r>
              <a:rPr lang="sl-SI" dirty="0" err="1" smtClean="0"/>
              <a:t>vs</a:t>
            </a:r>
            <a:r>
              <a:rPr lang="sl-SI" dirty="0" smtClean="0"/>
              <a:t> britanska poklicna vojska</a:t>
            </a:r>
          </a:p>
          <a:p>
            <a:r>
              <a:rPr lang="sl-SI" dirty="0" smtClean="0"/>
              <a:t>Rusi </a:t>
            </a:r>
            <a:r>
              <a:rPr lang="sl-SI" dirty="0" err="1" smtClean="0"/>
              <a:t>vs</a:t>
            </a:r>
            <a:r>
              <a:rPr lang="sl-SI" dirty="0" smtClean="0"/>
              <a:t> Napoleon: redna vojska + kozaki + partizani + „požgana zemlja“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860032" y="1844824"/>
            <a:ext cx="4392488" cy="4608512"/>
          </a:xfrm>
        </p:spPr>
        <p:txBody>
          <a:bodyPr>
            <a:normAutofit fontScale="77500" lnSpcReduction="20000"/>
          </a:bodyPr>
          <a:lstStyle/>
          <a:p>
            <a:r>
              <a:rPr lang="sl-SI" dirty="0" smtClean="0"/>
              <a:t> novodobni  </a:t>
            </a:r>
            <a:r>
              <a:rPr lang="sl-SI" b="1" u="sng" dirty="0" smtClean="0">
                <a:solidFill>
                  <a:srgbClr val="003399"/>
                </a:solidFill>
              </a:rPr>
              <a:t>prvi primer</a:t>
            </a:r>
            <a:r>
              <a:rPr lang="sl-SI" dirty="0" smtClean="0"/>
              <a:t>: vojska brez države </a:t>
            </a:r>
            <a:r>
              <a:rPr lang="sl-SI" b="1" dirty="0" smtClean="0">
                <a:solidFill>
                  <a:srgbClr val="003399"/>
                </a:solidFill>
              </a:rPr>
              <a:t>Hezbolah </a:t>
            </a:r>
            <a:r>
              <a:rPr lang="sl-SI" b="1" dirty="0" err="1" smtClean="0">
                <a:solidFill>
                  <a:srgbClr val="003399"/>
                </a:solidFill>
              </a:rPr>
              <a:t>vs</a:t>
            </a:r>
            <a:r>
              <a:rPr lang="sl-SI" b="1" dirty="0" smtClean="0">
                <a:solidFill>
                  <a:srgbClr val="003399"/>
                </a:solidFill>
              </a:rPr>
              <a:t> Izrael </a:t>
            </a:r>
            <a:r>
              <a:rPr lang="sl-SI" dirty="0" smtClean="0"/>
              <a:t>2006 – 3000 </a:t>
            </a:r>
            <a:r>
              <a:rPr lang="sl-SI" dirty="0" err="1" smtClean="0"/>
              <a:t>vs</a:t>
            </a:r>
            <a:r>
              <a:rPr lang="sl-SI" dirty="0" smtClean="0"/>
              <a:t> 30.000  - uspeh Hezbolaha (od 2000. do 2006. izpeljanih 200 uspešnih napadov, lastne žrtve 600)</a:t>
            </a:r>
          </a:p>
          <a:p>
            <a:r>
              <a:rPr lang="sl-SI" b="1" u="sng" dirty="0">
                <a:solidFill>
                  <a:srgbClr val="FF0000"/>
                </a:solidFill>
              </a:rPr>
              <a:t>d</a:t>
            </a:r>
            <a:r>
              <a:rPr lang="sl-SI" b="1" u="sng" dirty="0" smtClean="0">
                <a:solidFill>
                  <a:srgbClr val="FF0000"/>
                </a:solidFill>
              </a:rPr>
              <a:t>rugi primer </a:t>
            </a:r>
            <a:r>
              <a:rPr lang="sl-SI" dirty="0" smtClean="0"/>
              <a:t>: </a:t>
            </a:r>
            <a:r>
              <a:rPr lang="sl-SI" b="1" dirty="0" smtClean="0">
                <a:solidFill>
                  <a:srgbClr val="FF0000"/>
                </a:solidFill>
              </a:rPr>
              <a:t>ISIS/ISIL</a:t>
            </a:r>
            <a:r>
              <a:rPr lang="sl-SI" dirty="0" smtClean="0"/>
              <a:t> – „razlivanje“ spopadov in destabilizacije v širše okolje – begunci kot „orožje“ v sosednjih državah in v Evropi</a:t>
            </a:r>
          </a:p>
          <a:p>
            <a:r>
              <a:rPr lang="sl-SI" dirty="0"/>
              <a:t>j</a:t>
            </a:r>
            <a:r>
              <a:rPr lang="sl-SI" dirty="0" smtClean="0"/>
              <a:t>avni prenosi množičnih eksekucij, posiljevanja, mučenja, ugrabitev, uničevanje kulturnih spomenikov – izvoz terorja v Afriko</a:t>
            </a:r>
          </a:p>
          <a:p>
            <a:r>
              <a:rPr lang="sl-SI" b="1" u="sng" dirty="0">
                <a:solidFill>
                  <a:srgbClr val="009900"/>
                </a:solidFill>
              </a:rPr>
              <a:t>t</a:t>
            </a:r>
            <a:r>
              <a:rPr lang="sl-SI" b="1" u="sng" dirty="0" smtClean="0">
                <a:solidFill>
                  <a:srgbClr val="009900"/>
                </a:solidFill>
              </a:rPr>
              <a:t>retji primer</a:t>
            </a:r>
            <a:r>
              <a:rPr lang="sl-SI" b="1" dirty="0" smtClean="0">
                <a:solidFill>
                  <a:srgbClr val="009900"/>
                </a:solidFill>
              </a:rPr>
              <a:t>: Krim in Ukrajina</a:t>
            </a:r>
            <a:endParaRPr lang="sl-SI" b="1" dirty="0">
              <a:solidFill>
                <a:srgbClr val="009900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2130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b="1" dirty="0" smtClean="0">
                <a:solidFill>
                  <a:srgbClr val="FF0000"/>
                </a:solidFill>
              </a:rPr>
              <a:t>Sklep ?</a:t>
            </a:r>
            <a:endParaRPr lang="sl-SI" sz="54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sl-SI" b="1" dirty="0" smtClean="0">
                <a:solidFill>
                  <a:srgbClr val="003399"/>
                </a:solidFill>
              </a:rPr>
              <a:t>V XXI. STOLETJU REHABILITACIJA </a:t>
            </a:r>
            <a:r>
              <a:rPr lang="sl-SI" b="1" dirty="0" smtClean="0">
                <a:solidFill>
                  <a:srgbClr val="003399"/>
                </a:solidFill>
              </a:rPr>
              <a:t>STRATEGIJE POSREDNEGA NASTOPANJA (angl. STRATEGY OF INDIRECT APPROACH) V KATERI SE VOJNI CILJI EKONOMIČNO DOSEGAJO S TUJIMI ROKAMI (angl. </a:t>
            </a:r>
            <a:r>
              <a:rPr lang="sl-SI" b="1" dirty="0" err="1" smtClean="0">
                <a:solidFill>
                  <a:srgbClr val="003399"/>
                </a:solidFill>
              </a:rPr>
              <a:t>proxy</a:t>
            </a:r>
            <a:r>
              <a:rPr lang="sl-SI" b="1" dirty="0" smtClean="0">
                <a:solidFill>
                  <a:srgbClr val="003399"/>
                </a:solidFill>
              </a:rPr>
              <a:t> </a:t>
            </a:r>
            <a:r>
              <a:rPr lang="sl-SI" b="1" dirty="0" err="1" smtClean="0">
                <a:solidFill>
                  <a:srgbClr val="003399"/>
                </a:solidFill>
              </a:rPr>
              <a:t>wars</a:t>
            </a:r>
            <a:r>
              <a:rPr lang="sl-SI" b="1" dirty="0" smtClean="0">
                <a:solidFill>
                  <a:srgbClr val="003399"/>
                </a:solidFill>
              </a:rPr>
              <a:t>) IN SKRBNO DOZIRANIM NASILJEM, DA NE BI PRIŠLO DO PRESTOPA RDEČE ČRTE OZ. DO ESKALACIJE V SPOPAD VEČJIH RAZSEŽNOSTI (NESTIČNE VOJNE VELIKIH SIL</a:t>
            </a:r>
            <a:r>
              <a:rPr lang="sl-SI" b="1" dirty="0" smtClean="0">
                <a:solidFill>
                  <a:srgbClr val="003399"/>
                </a:solidFill>
              </a:rPr>
              <a:t>?)</a:t>
            </a:r>
          </a:p>
          <a:p>
            <a:r>
              <a:rPr lang="sl-SI" b="1" dirty="0" smtClean="0">
                <a:solidFill>
                  <a:srgbClr val="003399"/>
                </a:solidFill>
              </a:rPr>
              <a:t>NESTIČNA BOJNA DELOVANJA ? RPV, PGM</a:t>
            </a:r>
          </a:p>
          <a:p>
            <a:r>
              <a:rPr lang="sl-SI" b="1" dirty="0" smtClean="0">
                <a:solidFill>
                  <a:srgbClr val="003399"/>
                </a:solidFill>
              </a:rPr>
              <a:t>ZERO-DEATH WARFARE ?</a:t>
            </a:r>
            <a:endParaRPr lang="sl-SI" b="1" dirty="0" smtClean="0">
              <a:solidFill>
                <a:srgbClr val="003399"/>
              </a:solidFill>
            </a:endParaRPr>
          </a:p>
          <a:p>
            <a:r>
              <a:rPr lang="sl-SI" b="1" dirty="0" smtClean="0">
                <a:solidFill>
                  <a:srgbClr val="003399"/>
                </a:solidFill>
              </a:rPr>
              <a:t>DOMINACIJA SPOPADOV NIZKE INTENZIVNOSTI S POUDARKOM NA VSE VEČJEM DELEŽU ŽRTEV MED CIVILISTI</a:t>
            </a:r>
          </a:p>
          <a:p>
            <a:r>
              <a:rPr lang="sl-SI" b="1" dirty="0" smtClean="0">
                <a:solidFill>
                  <a:srgbClr val="003399"/>
                </a:solidFill>
              </a:rPr>
              <a:t>KOMBINIRANA UPORABA HARD POWER IN SOFT POWER, S POUDARKOM NA INFORMACIJSKIH OPERACIJAH S SVETOVNIMI RAZSEŽNOSTMI  </a:t>
            </a:r>
          </a:p>
          <a:p>
            <a:endParaRPr lang="sl-SI" b="1" dirty="0">
              <a:solidFill>
                <a:srgbClr val="003399"/>
              </a:solidFill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655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5001419"/>
          </a:xfrm>
        </p:spPr>
        <p:txBody>
          <a:bodyPr>
            <a:noAutofit/>
          </a:bodyPr>
          <a:lstStyle/>
          <a:p>
            <a:r>
              <a:rPr lang="sl-SI" sz="2000" dirty="0" smtClean="0"/>
              <a:t>Frank Hoffman: </a:t>
            </a:r>
            <a:r>
              <a:rPr lang="sl-SI" sz="2000" dirty="0" err="1" smtClean="0"/>
              <a:t>Conflict</a:t>
            </a:r>
            <a:r>
              <a:rPr lang="sl-SI" sz="2000" dirty="0" smtClean="0"/>
              <a:t> in </a:t>
            </a:r>
            <a:r>
              <a:rPr lang="sl-SI" sz="2000" dirty="0" err="1" smtClean="0"/>
              <a:t>the</a:t>
            </a:r>
            <a:r>
              <a:rPr lang="sl-SI" sz="2000" dirty="0" smtClean="0"/>
              <a:t> 21st </a:t>
            </a:r>
            <a:r>
              <a:rPr lang="sl-SI" sz="2000" dirty="0" err="1" smtClean="0"/>
              <a:t>century</a:t>
            </a:r>
            <a:r>
              <a:rPr lang="sl-SI" sz="2000" dirty="0" smtClean="0"/>
              <a:t> – </a:t>
            </a:r>
            <a:r>
              <a:rPr lang="sl-SI" sz="2000" dirty="0" err="1" smtClean="0"/>
              <a:t>The</a:t>
            </a:r>
            <a:r>
              <a:rPr lang="sl-SI" sz="2000" dirty="0" smtClean="0"/>
              <a:t> rise </a:t>
            </a:r>
            <a:r>
              <a:rPr lang="sl-SI" sz="2000" dirty="0" err="1" smtClean="0"/>
              <a:t>of</a:t>
            </a:r>
            <a:r>
              <a:rPr lang="sl-SI" sz="2000" dirty="0" smtClean="0"/>
              <a:t> </a:t>
            </a:r>
            <a:r>
              <a:rPr lang="sl-SI" sz="2000" dirty="0" err="1" smtClean="0"/>
              <a:t>hybrid</a:t>
            </a:r>
            <a:r>
              <a:rPr lang="sl-SI" sz="2000" dirty="0" smtClean="0"/>
              <a:t> </a:t>
            </a:r>
            <a:r>
              <a:rPr lang="sl-SI" sz="2000" dirty="0" err="1" smtClean="0"/>
              <a:t>wars</a:t>
            </a:r>
            <a:r>
              <a:rPr lang="sl-SI" sz="2000" dirty="0" smtClean="0"/>
              <a:t> - </a:t>
            </a:r>
            <a:r>
              <a:rPr lang="sl-SI" sz="2000" dirty="0" smtClean="0">
                <a:hlinkClick r:id="rId2"/>
              </a:rPr>
              <a:t>http</a:t>
            </a:r>
            <a:r>
              <a:rPr lang="sl-SI" sz="2000" dirty="0">
                <a:hlinkClick r:id="rId2"/>
              </a:rPr>
              <a:t>://</a:t>
            </a:r>
            <a:r>
              <a:rPr lang="sl-SI" sz="2000" dirty="0" smtClean="0">
                <a:hlinkClick r:id="rId2"/>
              </a:rPr>
              <a:t>www.potomacinstitute.org/images/stories/publications/potomac_hybridwar_0108.pdf</a:t>
            </a:r>
            <a:endParaRPr lang="sl-SI" sz="2000" dirty="0" smtClean="0"/>
          </a:p>
          <a:p>
            <a:r>
              <a:rPr lang="sl-SI" sz="2000" dirty="0" smtClean="0"/>
              <a:t>Adam Roberts: </a:t>
            </a:r>
            <a:r>
              <a:rPr lang="sl-SI" sz="2000" dirty="0" err="1" smtClean="0"/>
              <a:t>Lives</a:t>
            </a:r>
            <a:r>
              <a:rPr lang="sl-SI" sz="2000" dirty="0" smtClean="0"/>
              <a:t> </a:t>
            </a:r>
            <a:r>
              <a:rPr lang="sl-SI" sz="2000" dirty="0" err="1" smtClean="0"/>
              <a:t>and</a:t>
            </a:r>
            <a:r>
              <a:rPr lang="sl-SI" sz="2000" dirty="0" smtClean="0"/>
              <a:t> </a:t>
            </a:r>
            <a:r>
              <a:rPr lang="sl-SI" sz="2000" dirty="0" err="1" smtClean="0"/>
              <a:t>statistics</a:t>
            </a:r>
            <a:r>
              <a:rPr lang="sl-SI" sz="2000" dirty="0" smtClean="0"/>
              <a:t>: Are 90% </a:t>
            </a:r>
            <a:r>
              <a:rPr lang="sl-SI" sz="2000" dirty="0" err="1" smtClean="0"/>
              <a:t>of</a:t>
            </a:r>
            <a:r>
              <a:rPr lang="sl-SI" sz="2000" dirty="0" smtClean="0"/>
              <a:t> </a:t>
            </a:r>
            <a:r>
              <a:rPr lang="sl-SI" sz="2000" dirty="0" err="1" smtClean="0"/>
              <a:t>war</a:t>
            </a:r>
            <a:r>
              <a:rPr lang="sl-SI" sz="2000" dirty="0" smtClean="0"/>
              <a:t> </a:t>
            </a:r>
            <a:r>
              <a:rPr lang="sl-SI" sz="2000" dirty="0" err="1" smtClean="0"/>
              <a:t>victims</a:t>
            </a:r>
            <a:r>
              <a:rPr lang="sl-SI" sz="2000" dirty="0" smtClean="0"/>
              <a:t> </a:t>
            </a:r>
            <a:r>
              <a:rPr lang="sl-SI" sz="2000" dirty="0" err="1" smtClean="0"/>
              <a:t>civilians</a:t>
            </a:r>
            <a:r>
              <a:rPr lang="sl-SI" sz="2000" dirty="0"/>
              <a:t>? </a:t>
            </a:r>
            <a:r>
              <a:rPr lang="sl-SI" sz="2000" dirty="0">
                <a:hlinkClick r:id="rId3"/>
              </a:rPr>
              <a:t>https://weblearn.ox.ac.uk/access/content/user/1044/survival_jun-jul_2010_-_ar_on_lives___statistics_-_</a:t>
            </a:r>
            <a:r>
              <a:rPr lang="sl-SI" sz="2000" dirty="0" smtClean="0">
                <a:hlinkClick r:id="rId3"/>
              </a:rPr>
              <a:t>non-printable.pdf</a:t>
            </a:r>
            <a:endParaRPr lang="sl-SI" sz="2000" dirty="0" smtClean="0"/>
          </a:p>
          <a:p>
            <a:r>
              <a:rPr lang="sl-SI" sz="2000" dirty="0" err="1" smtClean="0"/>
              <a:t>Derek</a:t>
            </a:r>
            <a:r>
              <a:rPr lang="sl-SI" sz="2000" dirty="0" smtClean="0"/>
              <a:t> </a:t>
            </a:r>
            <a:r>
              <a:rPr lang="sl-SI" sz="2000" dirty="0" err="1" smtClean="0"/>
              <a:t>Tsang</a:t>
            </a:r>
            <a:r>
              <a:rPr lang="sl-SI" sz="2000" dirty="0" smtClean="0"/>
              <a:t>: </a:t>
            </a:r>
            <a:r>
              <a:rPr lang="sl-SI" sz="2000" dirty="0" err="1" smtClean="0"/>
              <a:t>Fewer</a:t>
            </a:r>
            <a:r>
              <a:rPr lang="sl-SI" sz="2000" dirty="0" smtClean="0"/>
              <a:t> </a:t>
            </a:r>
            <a:r>
              <a:rPr lang="sl-SI" sz="2000" dirty="0" err="1" smtClean="0"/>
              <a:t>wars</a:t>
            </a:r>
            <a:r>
              <a:rPr lang="sl-SI" sz="2000" dirty="0" smtClean="0"/>
              <a:t>, </a:t>
            </a:r>
            <a:r>
              <a:rPr lang="sl-SI" sz="2000" dirty="0" err="1" smtClean="0"/>
              <a:t>fewer</a:t>
            </a:r>
            <a:r>
              <a:rPr lang="sl-SI" sz="2000" dirty="0" smtClean="0"/>
              <a:t> </a:t>
            </a:r>
            <a:r>
              <a:rPr lang="sl-SI" sz="2000" dirty="0" err="1" smtClean="0"/>
              <a:t>people</a:t>
            </a:r>
            <a:r>
              <a:rPr lang="sl-SI" sz="2000" dirty="0" smtClean="0"/>
              <a:t> </a:t>
            </a:r>
            <a:r>
              <a:rPr lang="sl-SI" sz="2000" dirty="0" err="1" smtClean="0"/>
              <a:t>dying</a:t>
            </a:r>
            <a:r>
              <a:rPr lang="sl-SI" sz="2000" dirty="0" smtClean="0"/>
              <a:t> in </a:t>
            </a:r>
            <a:r>
              <a:rPr lang="sl-SI" sz="2000" dirty="0" err="1" smtClean="0"/>
              <a:t>wars</a:t>
            </a:r>
            <a:r>
              <a:rPr lang="sl-SI" sz="2000" dirty="0" smtClean="0"/>
              <a:t> </a:t>
            </a:r>
            <a:r>
              <a:rPr lang="sl-SI" sz="2000" dirty="0" err="1" smtClean="0"/>
              <a:t>now</a:t>
            </a:r>
            <a:r>
              <a:rPr lang="sl-SI" sz="2000" dirty="0"/>
              <a:t> -  </a:t>
            </a:r>
            <a:r>
              <a:rPr lang="sl-SI" sz="2000" dirty="0">
                <a:hlinkClick r:id="rId4"/>
              </a:rPr>
              <a:t>http://www.politifact.com/punditfact/statements/2014/jul/21/stu-burguiere/fewer-wars-fewer-people-dying-wars-now-quite-some</a:t>
            </a:r>
            <a:r>
              <a:rPr lang="sl-SI" sz="2000" dirty="0" smtClean="0">
                <a:hlinkClick r:id="rId4"/>
              </a:rPr>
              <a:t>/</a:t>
            </a:r>
            <a:r>
              <a:rPr lang="sl-SI" sz="2000" dirty="0" smtClean="0"/>
              <a:t> </a:t>
            </a:r>
          </a:p>
          <a:p>
            <a:r>
              <a:rPr lang="sl-SI" sz="2000" dirty="0" smtClean="0"/>
              <a:t>Mark </a:t>
            </a:r>
            <a:r>
              <a:rPr lang="sl-SI" sz="2000" dirty="0" err="1" smtClean="0"/>
              <a:t>Galeotti</a:t>
            </a:r>
            <a:r>
              <a:rPr lang="sl-SI" sz="2000" dirty="0" smtClean="0"/>
              <a:t> – </a:t>
            </a:r>
            <a:r>
              <a:rPr lang="sl-SI" sz="2000" dirty="0" smtClean="0">
                <a:hlinkClick r:id="rId5"/>
              </a:rPr>
              <a:t>https://warontherocks.com/2016/12/russias-hybrid-war-as-a-byproduct-of-a-hybrid-state/</a:t>
            </a:r>
            <a:r>
              <a:rPr lang="sl-SI" sz="2000" dirty="0" smtClean="0"/>
              <a:t> </a:t>
            </a:r>
          </a:p>
          <a:p>
            <a:r>
              <a:rPr lang="ru-RU" sz="2000" dirty="0" smtClean="0"/>
              <a:t>Руслан Пухов</a:t>
            </a:r>
            <a:r>
              <a:rPr lang="sl-SI" sz="2000" dirty="0" smtClean="0"/>
              <a:t> : </a:t>
            </a:r>
            <a:r>
              <a:rPr lang="ru-RU" sz="2000" dirty="0" smtClean="0"/>
              <a:t>Миф </a:t>
            </a:r>
            <a:r>
              <a:rPr lang="ru-RU" sz="2000" dirty="0"/>
              <a:t>о "гибридной </a:t>
            </a:r>
            <a:r>
              <a:rPr lang="ru-RU" sz="2000" dirty="0" smtClean="0"/>
              <a:t>войне„</a:t>
            </a:r>
            <a:r>
              <a:rPr lang="sl-SI" sz="2000" dirty="0" smtClean="0"/>
              <a:t> -</a:t>
            </a:r>
            <a:r>
              <a:rPr lang="sl-SI" sz="2000" dirty="0" smtClean="0">
                <a:hlinkClick r:id="rId6"/>
              </a:rPr>
              <a:t>http</a:t>
            </a:r>
            <a:r>
              <a:rPr lang="sl-SI" sz="2000" dirty="0">
                <a:hlinkClick r:id="rId6"/>
              </a:rPr>
              <a:t>://</a:t>
            </a:r>
            <a:r>
              <a:rPr lang="sl-SI" sz="2000" dirty="0" smtClean="0">
                <a:hlinkClick r:id="rId6"/>
              </a:rPr>
              <a:t>nvo.ng.ru/realty/2015-05-29/1_war.html</a:t>
            </a:r>
            <a:r>
              <a:rPr lang="sl-SI" sz="2000" dirty="0" smtClean="0"/>
              <a:t> </a:t>
            </a:r>
          </a:p>
          <a:p>
            <a:r>
              <a:rPr lang="sl-SI" sz="2000" dirty="0" smtClean="0"/>
              <a:t>Colin </a:t>
            </a:r>
            <a:r>
              <a:rPr lang="sl-SI" sz="2000" dirty="0" err="1" smtClean="0"/>
              <a:t>Gray</a:t>
            </a:r>
            <a:r>
              <a:rPr lang="sl-SI" sz="2000" dirty="0" smtClean="0"/>
              <a:t>: </a:t>
            </a:r>
            <a:r>
              <a:rPr lang="sl-SI" sz="2000" dirty="0" err="1" smtClean="0"/>
              <a:t>Hard</a:t>
            </a:r>
            <a:r>
              <a:rPr lang="sl-SI" sz="2000" dirty="0" smtClean="0"/>
              <a:t> </a:t>
            </a:r>
            <a:r>
              <a:rPr lang="sl-SI" sz="2000" dirty="0" err="1" smtClean="0"/>
              <a:t>power</a:t>
            </a:r>
            <a:r>
              <a:rPr lang="sl-SI" sz="2000" dirty="0" smtClean="0"/>
              <a:t> </a:t>
            </a:r>
            <a:r>
              <a:rPr lang="sl-SI" sz="2000" dirty="0" err="1" smtClean="0"/>
              <a:t>and</a:t>
            </a:r>
            <a:r>
              <a:rPr lang="sl-SI" sz="2000" dirty="0" smtClean="0"/>
              <a:t> </a:t>
            </a:r>
            <a:r>
              <a:rPr lang="sl-SI" sz="2000" dirty="0" err="1" smtClean="0"/>
              <a:t>soft</a:t>
            </a:r>
            <a:r>
              <a:rPr lang="sl-SI" sz="2000" dirty="0" smtClean="0"/>
              <a:t> </a:t>
            </a:r>
            <a:r>
              <a:rPr lang="sl-SI" sz="2000" dirty="0" err="1" smtClean="0"/>
              <a:t>power</a:t>
            </a:r>
            <a:r>
              <a:rPr lang="sl-SI" sz="2000" dirty="0" smtClean="0"/>
              <a:t>: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utility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 </a:t>
            </a:r>
            <a:r>
              <a:rPr lang="sl-SI" sz="2000" dirty="0" err="1" smtClean="0"/>
              <a:t>military</a:t>
            </a:r>
            <a:r>
              <a:rPr lang="sl-SI" sz="2000" dirty="0" smtClean="0"/>
              <a:t> </a:t>
            </a:r>
            <a:r>
              <a:rPr lang="sl-SI" sz="2000" dirty="0" err="1" smtClean="0"/>
              <a:t>force</a:t>
            </a:r>
            <a:r>
              <a:rPr lang="sl-SI" sz="2000" dirty="0" smtClean="0"/>
              <a:t> as </a:t>
            </a:r>
            <a:r>
              <a:rPr lang="sl-SI" sz="2000" dirty="0" err="1" smtClean="0"/>
              <a:t>an</a:t>
            </a:r>
            <a:r>
              <a:rPr lang="sl-SI" sz="2000" dirty="0" smtClean="0"/>
              <a:t> instrument </a:t>
            </a:r>
            <a:r>
              <a:rPr lang="sl-SI" sz="2000" dirty="0" err="1" smtClean="0"/>
              <a:t>of</a:t>
            </a:r>
            <a:r>
              <a:rPr lang="sl-SI" sz="2000" dirty="0" smtClean="0"/>
              <a:t> </a:t>
            </a:r>
            <a:r>
              <a:rPr lang="sl-SI" sz="2000" dirty="0" err="1" smtClean="0"/>
              <a:t>policy</a:t>
            </a:r>
            <a:r>
              <a:rPr lang="sl-SI" sz="2000" dirty="0" smtClean="0"/>
              <a:t> in </a:t>
            </a:r>
            <a:r>
              <a:rPr lang="sl-SI" sz="2000" dirty="0" err="1" smtClean="0"/>
              <a:t>the</a:t>
            </a:r>
            <a:r>
              <a:rPr lang="sl-SI" sz="2000" dirty="0" smtClean="0"/>
              <a:t> 21st </a:t>
            </a:r>
            <a:r>
              <a:rPr lang="sl-SI" sz="2000" dirty="0" err="1" smtClean="0"/>
              <a:t>century</a:t>
            </a:r>
            <a:r>
              <a:rPr lang="sl-SI" sz="2000" dirty="0" smtClean="0"/>
              <a:t> - </a:t>
            </a:r>
            <a:r>
              <a:rPr lang="sl-SI" sz="2000" dirty="0" smtClean="0">
                <a:hlinkClick r:id="rId7"/>
              </a:rPr>
              <a:t>http</a:t>
            </a:r>
            <a:r>
              <a:rPr lang="sl-SI" sz="2000" dirty="0">
                <a:hlinkClick r:id="rId7"/>
              </a:rPr>
              <a:t>://</a:t>
            </a:r>
            <a:r>
              <a:rPr lang="sl-SI" sz="2000" dirty="0" smtClean="0">
                <a:hlinkClick r:id="rId7"/>
              </a:rPr>
              <a:t>www.strategicstudiesinstitute.army.mil/pdffiles/pub1059.pdf</a:t>
            </a:r>
            <a:r>
              <a:rPr lang="sl-SI" sz="2000" dirty="0" smtClean="0"/>
              <a:t> </a:t>
            </a:r>
            <a:endParaRPr lang="sl-SI" sz="200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298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FF0000"/>
                </a:solidFill>
              </a:rPr>
              <a:t>Množična uporaba oboroženega nasilja kot temeljna značilnost vojn  XX. stoletja</a:t>
            </a:r>
            <a:endParaRPr lang="sl-SI" sz="3600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536504" cy="5544616"/>
          </a:xfrm>
        </p:spPr>
        <p:txBody>
          <a:bodyPr>
            <a:no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a</a:t>
            </a:r>
            <a:r>
              <a:rPr lang="sl-SI" b="1" dirty="0" smtClean="0">
                <a:solidFill>
                  <a:schemeClr val="tx2"/>
                </a:solidFill>
              </a:rPr>
              <a:t>li je vsak oboroženi spopad vojna ?</a:t>
            </a:r>
          </a:p>
          <a:p>
            <a:r>
              <a:rPr lang="sl-SI" b="1" dirty="0">
                <a:solidFill>
                  <a:schemeClr val="tx2"/>
                </a:solidFill>
              </a:rPr>
              <a:t>r</a:t>
            </a:r>
            <a:r>
              <a:rPr lang="sl-SI" b="1" dirty="0" smtClean="0">
                <a:solidFill>
                  <a:schemeClr val="tx2"/>
                </a:solidFill>
              </a:rPr>
              <a:t>azlike med številom udeležencev oboroženih bojev, površino bojišč (morje, zrak, kopno), trajanjem bojev, intenzivnostjo nasilja, spoštovanjem mednarodnih norm, številom padlih v boju in „stranskimi škodami“</a:t>
            </a:r>
            <a:endParaRPr lang="sl-SI" b="1" dirty="0">
              <a:solidFill>
                <a:schemeClr val="tx2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4536504" cy="4857403"/>
          </a:xfrm>
        </p:spPr>
        <p:txBody>
          <a:bodyPr>
            <a:noAutofit/>
          </a:bodyPr>
          <a:lstStyle/>
          <a:p>
            <a:r>
              <a:rPr lang="sl-SI" b="1" dirty="0">
                <a:solidFill>
                  <a:srgbClr val="CC00FF"/>
                </a:solidFill>
              </a:rPr>
              <a:t>o</a:t>
            </a:r>
            <a:r>
              <a:rPr lang="sl-SI" b="1" dirty="0" smtClean="0">
                <a:solidFill>
                  <a:srgbClr val="CC00FF"/>
                </a:solidFill>
              </a:rPr>
              <a:t>boroženi spopadi:</a:t>
            </a:r>
          </a:p>
          <a:p>
            <a:r>
              <a:rPr lang="sl-SI" b="1" dirty="0" smtClean="0">
                <a:solidFill>
                  <a:srgbClr val="CC00FF"/>
                </a:solidFill>
              </a:rPr>
              <a:t> a) nizke intenzivnosti: skupno število padlih do 1000, v enem letu do 25</a:t>
            </a:r>
          </a:p>
          <a:p>
            <a:r>
              <a:rPr lang="sl-SI" b="1" dirty="0">
                <a:solidFill>
                  <a:srgbClr val="CC00FF"/>
                </a:solidFill>
              </a:rPr>
              <a:t>b</a:t>
            </a:r>
            <a:r>
              <a:rPr lang="sl-SI" b="1" dirty="0" smtClean="0">
                <a:solidFill>
                  <a:srgbClr val="CC00FF"/>
                </a:solidFill>
              </a:rPr>
              <a:t>) srednje intenzivnosti: v enem letu padlih od 25 do 1000</a:t>
            </a:r>
          </a:p>
          <a:p>
            <a:r>
              <a:rPr lang="sl-SI" b="1" dirty="0">
                <a:solidFill>
                  <a:srgbClr val="CC00FF"/>
                </a:solidFill>
              </a:rPr>
              <a:t>c</a:t>
            </a:r>
            <a:r>
              <a:rPr lang="sl-SI" b="1" dirty="0" smtClean="0">
                <a:solidFill>
                  <a:srgbClr val="CC00FF"/>
                </a:solidFill>
              </a:rPr>
              <a:t>) visoke intenzivnosti: v enem letu padlih več kot 1000</a:t>
            </a:r>
          </a:p>
          <a:p>
            <a:r>
              <a:rPr lang="sl-SI" b="1" u="sng" dirty="0">
                <a:solidFill>
                  <a:srgbClr val="D60093"/>
                </a:solidFill>
              </a:rPr>
              <a:t>o</a:t>
            </a:r>
            <a:r>
              <a:rPr lang="sl-SI" b="1" u="sng" dirty="0" smtClean="0">
                <a:solidFill>
                  <a:srgbClr val="D60093"/>
                </a:solidFill>
              </a:rPr>
              <a:t>boroženi spopad visoke intenzivnosti = vojna</a:t>
            </a:r>
            <a:endParaRPr lang="sl-SI" b="1" u="sng" dirty="0">
              <a:solidFill>
                <a:srgbClr val="D60093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516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836712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2060"/>
                </a:solidFill>
              </a:rPr>
              <a:t>Dodatni dejavnik – vloga </a:t>
            </a:r>
            <a:r>
              <a:rPr lang="sl-SI" b="1" dirty="0" err="1" smtClean="0">
                <a:solidFill>
                  <a:srgbClr val="002060"/>
                </a:solidFill>
              </a:rPr>
              <a:t>soft</a:t>
            </a:r>
            <a:r>
              <a:rPr lang="sl-SI" b="1" dirty="0" smtClean="0">
                <a:solidFill>
                  <a:srgbClr val="002060"/>
                </a:solidFill>
              </a:rPr>
              <a:t> </a:t>
            </a:r>
            <a:r>
              <a:rPr lang="sl-SI" b="1" dirty="0" err="1" smtClean="0">
                <a:solidFill>
                  <a:srgbClr val="002060"/>
                </a:solidFill>
              </a:rPr>
              <a:t>power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16288" cy="5805264"/>
          </a:xfrm>
        </p:spPr>
        <p:txBody>
          <a:bodyPr>
            <a:normAutofit fontScale="62500" lnSpcReduction="20000"/>
          </a:bodyPr>
          <a:lstStyle/>
          <a:p>
            <a:r>
              <a:rPr lang="sl-SI" sz="3800" b="1" dirty="0" smtClean="0">
                <a:solidFill>
                  <a:srgbClr val="FF0000"/>
                </a:solidFill>
              </a:rPr>
              <a:t>John </a:t>
            </a:r>
            <a:r>
              <a:rPr lang="sl-SI" sz="3800" b="1" dirty="0" err="1" smtClean="0">
                <a:solidFill>
                  <a:srgbClr val="FF0000"/>
                </a:solidFill>
              </a:rPr>
              <a:t>Nye</a:t>
            </a:r>
            <a:r>
              <a:rPr lang="sl-SI" sz="3800" b="1" dirty="0" smtClean="0">
                <a:solidFill>
                  <a:srgbClr val="FF0000"/>
                </a:solidFill>
              </a:rPr>
              <a:t> poudarja „civilne komponente državne moči“ za uveljavljanje interesov</a:t>
            </a:r>
          </a:p>
          <a:p>
            <a:r>
              <a:rPr lang="sl-SI" sz="3800" b="1" dirty="0" smtClean="0">
                <a:solidFill>
                  <a:srgbClr val="FF0000"/>
                </a:solidFill>
              </a:rPr>
              <a:t>komponente </a:t>
            </a:r>
            <a:r>
              <a:rPr lang="sl-SI" sz="3800" b="1" dirty="0" err="1" smtClean="0">
                <a:solidFill>
                  <a:srgbClr val="FF0000"/>
                </a:solidFill>
              </a:rPr>
              <a:t>soft</a:t>
            </a:r>
            <a:r>
              <a:rPr lang="sl-SI" sz="3800" b="1" dirty="0" smtClean="0">
                <a:solidFill>
                  <a:srgbClr val="FF0000"/>
                </a:solidFill>
              </a:rPr>
              <a:t> </a:t>
            </a:r>
            <a:r>
              <a:rPr lang="sl-SI" sz="3800" b="1" dirty="0" err="1" smtClean="0">
                <a:solidFill>
                  <a:srgbClr val="FF0000"/>
                </a:solidFill>
              </a:rPr>
              <a:t>power</a:t>
            </a:r>
            <a:r>
              <a:rPr lang="sl-SI" sz="38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sl-SI" sz="3800" b="1" dirty="0">
                <a:solidFill>
                  <a:srgbClr val="FF0000"/>
                </a:solidFill>
              </a:rPr>
              <a:t>d</a:t>
            </a:r>
            <a:r>
              <a:rPr lang="sl-SI" sz="3800" b="1" dirty="0" smtClean="0">
                <a:solidFill>
                  <a:srgbClr val="FF0000"/>
                </a:solidFill>
              </a:rPr>
              <a:t>iplomacija - prepričevanje</a:t>
            </a:r>
          </a:p>
          <a:p>
            <a:r>
              <a:rPr lang="sl-SI" sz="3800" b="1" dirty="0">
                <a:solidFill>
                  <a:srgbClr val="FF0000"/>
                </a:solidFill>
              </a:rPr>
              <a:t>s</a:t>
            </a:r>
            <a:r>
              <a:rPr lang="sl-SI" sz="3800" b="1" dirty="0" smtClean="0">
                <a:solidFill>
                  <a:srgbClr val="FF0000"/>
                </a:solidFill>
              </a:rPr>
              <a:t>trateške zveze</a:t>
            </a:r>
          </a:p>
          <a:p>
            <a:r>
              <a:rPr lang="sl-SI" sz="3800" b="1" dirty="0" err="1" smtClean="0">
                <a:solidFill>
                  <a:srgbClr val="FF0000"/>
                </a:solidFill>
              </a:rPr>
              <a:t>mass</a:t>
            </a:r>
            <a:r>
              <a:rPr lang="sl-SI" sz="3800" b="1" dirty="0" smtClean="0">
                <a:solidFill>
                  <a:srgbClr val="FF0000"/>
                </a:solidFill>
              </a:rPr>
              <a:t>-mediji</a:t>
            </a:r>
          </a:p>
          <a:p>
            <a:r>
              <a:rPr lang="sl-SI" sz="3800" b="1" dirty="0">
                <a:solidFill>
                  <a:srgbClr val="FF0000"/>
                </a:solidFill>
              </a:rPr>
              <a:t>k</a:t>
            </a:r>
            <a:r>
              <a:rPr lang="sl-SI" sz="3800" b="1" dirty="0" smtClean="0">
                <a:solidFill>
                  <a:srgbClr val="FF0000"/>
                </a:solidFill>
              </a:rPr>
              <a:t>ultura, umetnost, znanost</a:t>
            </a:r>
          </a:p>
          <a:p>
            <a:r>
              <a:rPr lang="sl-SI" sz="3800" b="1" dirty="0">
                <a:solidFill>
                  <a:srgbClr val="FF0000"/>
                </a:solidFill>
              </a:rPr>
              <a:t>p</a:t>
            </a:r>
            <a:r>
              <a:rPr lang="sl-SI" sz="3800" b="1" dirty="0" smtClean="0">
                <a:solidFill>
                  <a:srgbClr val="FF0000"/>
                </a:solidFill>
              </a:rPr>
              <a:t>omoč tujini (humanitarna, vojaška, ipd)</a:t>
            </a:r>
          </a:p>
          <a:p>
            <a:r>
              <a:rPr lang="sl-SI" sz="3800" b="1" dirty="0" smtClean="0">
                <a:solidFill>
                  <a:srgbClr val="FF0000"/>
                </a:solidFill>
              </a:rPr>
              <a:t>NGO</a:t>
            </a:r>
          </a:p>
          <a:p>
            <a:r>
              <a:rPr lang="sl-SI" sz="3800" b="1" dirty="0">
                <a:solidFill>
                  <a:srgbClr val="FF0000"/>
                </a:solidFill>
              </a:rPr>
              <a:t>e</a:t>
            </a:r>
            <a:r>
              <a:rPr lang="sl-SI" sz="3800" b="1" dirty="0" smtClean="0">
                <a:solidFill>
                  <a:srgbClr val="FF0000"/>
                </a:solidFill>
              </a:rPr>
              <a:t>konomska pomoč (banke, krediti, posojila…) </a:t>
            </a:r>
          </a:p>
          <a:p>
            <a:r>
              <a:rPr lang="sl-SI" sz="3800" b="1" dirty="0">
                <a:solidFill>
                  <a:srgbClr val="FF0000"/>
                </a:solidFill>
              </a:rPr>
              <a:t>r</a:t>
            </a:r>
            <a:r>
              <a:rPr lang="sl-SI" sz="3800" b="1" dirty="0" smtClean="0">
                <a:solidFill>
                  <a:srgbClr val="FF0000"/>
                </a:solidFill>
              </a:rPr>
              <a:t>azvoj (šolanje</a:t>
            </a:r>
            <a:r>
              <a:rPr lang="sl-SI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sl-SI" sz="3800" b="1" dirty="0" smtClean="0">
                <a:solidFill>
                  <a:srgbClr val="FF0000"/>
                </a:solidFill>
              </a:rPr>
              <a:t>„barvne revolucije“ ?</a:t>
            </a:r>
            <a:endParaRPr lang="sl-SI" sz="3800" b="1" dirty="0">
              <a:solidFill>
                <a:srgbClr val="FF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289451"/>
          </a:xfrm>
        </p:spPr>
        <p:txBody>
          <a:bodyPr>
            <a:noAutofit/>
          </a:bodyPr>
          <a:lstStyle/>
          <a:p>
            <a:r>
              <a:rPr lang="sl-SI" sz="2400" b="1" dirty="0"/>
              <a:t>s</a:t>
            </a:r>
            <a:r>
              <a:rPr lang="sl-SI" sz="2400" b="1" dirty="0" smtClean="0"/>
              <a:t>vetovna rang lista </a:t>
            </a:r>
            <a:r>
              <a:rPr lang="sl-SI" sz="2400" b="1" dirty="0" err="1" smtClean="0"/>
              <a:t>soft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power</a:t>
            </a:r>
            <a:r>
              <a:rPr lang="sl-SI" sz="2400" b="1" dirty="0" smtClean="0"/>
              <a:t> (po </a:t>
            </a:r>
            <a:r>
              <a:rPr lang="sl-SI" sz="2400" b="1" dirty="0" err="1" smtClean="0"/>
              <a:t>Monocle</a:t>
            </a:r>
            <a:r>
              <a:rPr lang="sl-SI" sz="2400" b="1" dirty="0" smtClean="0"/>
              <a:t>‘s 2016/17):</a:t>
            </a:r>
          </a:p>
          <a:p>
            <a:r>
              <a:rPr lang="sl-SI" sz="2400" b="1" dirty="0" smtClean="0"/>
              <a:t>ZDA</a:t>
            </a:r>
          </a:p>
          <a:p>
            <a:r>
              <a:rPr lang="sl-SI" sz="2400" b="1" dirty="0" smtClean="0"/>
              <a:t>Nemčija</a:t>
            </a:r>
          </a:p>
          <a:p>
            <a:r>
              <a:rPr lang="sl-SI" sz="2400" b="1" dirty="0" smtClean="0"/>
              <a:t>Japonska</a:t>
            </a:r>
          </a:p>
          <a:p>
            <a:r>
              <a:rPr lang="sl-SI" sz="2400" b="1" dirty="0" smtClean="0"/>
              <a:t>UK</a:t>
            </a:r>
          </a:p>
          <a:p>
            <a:r>
              <a:rPr lang="sl-SI" sz="2400" b="1" dirty="0" smtClean="0"/>
              <a:t>Francija</a:t>
            </a:r>
          </a:p>
          <a:p>
            <a:r>
              <a:rPr lang="sl-SI" sz="2400" b="1" dirty="0" smtClean="0"/>
              <a:t>Avstralija</a:t>
            </a:r>
          </a:p>
          <a:p>
            <a:r>
              <a:rPr lang="sl-SI" sz="2400" b="1" dirty="0" smtClean="0"/>
              <a:t>Kanada</a:t>
            </a:r>
          </a:p>
          <a:p>
            <a:r>
              <a:rPr lang="sl-SI" sz="2400" b="1" dirty="0" smtClean="0"/>
              <a:t>Švedska</a:t>
            </a:r>
          </a:p>
          <a:p>
            <a:r>
              <a:rPr lang="sl-SI" sz="2400" b="1" dirty="0" smtClean="0"/>
              <a:t>Švica</a:t>
            </a:r>
          </a:p>
          <a:p>
            <a:r>
              <a:rPr lang="sl-SI" sz="2400" b="1" dirty="0" smtClean="0"/>
              <a:t>Danska </a:t>
            </a:r>
          </a:p>
          <a:p>
            <a:r>
              <a:rPr lang="sl-SI" sz="2400" b="1" dirty="0"/>
              <a:t>I</a:t>
            </a:r>
            <a:r>
              <a:rPr lang="sl-SI" sz="2400" b="1" dirty="0" smtClean="0"/>
              <a:t>talija</a:t>
            </a:r>
            <a:endParaRPr lang="sl-SI" sz="2400" b="1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04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l-SI" b="1" dirty="0" err="1" smtClean="0">
                <a:solidFill>
                  <a:srgbClr val="C00000"/>
                </a:solidFill>
              </a:rPr>
              <a:t>Nyev</a:t>
            </a:r>
            <a:r>
              <a:rPr lang="sl-SI" b="1" dirty="0" smtClean="0">
                <a:solidFill>
                  <a:srgbClr val="C00000"/>
                </a:solidFill>
              </a:rPr>
              <a:t> pogled na </a:t>
            </a:r>
            <a:r>
              <a:rPr lang="sl-SI" b="1" dirty="0" err="1" smtClean="0">
                <a:solidFill>
                  <a:srgbClr val="C00000"/>
                </a:solidFill>
              </a:rPr>
              <a:t>soft</a:t>
            </a:r>
            <a:r>
              <a:rPr lang="sl-SI" b="1" dirty="0" smtClean="0">
                <a:solidFill>
                  <a:srgbClr val="C00000"/>
                </a:solidFill>
              </a:rPr>
              <a:t> </a:t>
            </a:r>
            <a:r>
              <a:rPr lang="sl-SI" b="1" dirty="0" err="1" smtClean="0">
                <a:solidFill>
                  <a:srgbClr val="C00000"/>
                </a:solidFill>
              </a:rPr>
              <a:t>power</a:t>
            </a: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5</a:t>
            </a:fld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14124" cy="5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480590" y="1268760"/>
            <a:ext cx="3691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003399"/>
                </a:solidFill>
              </a:rPr>
              <a:t>k</a:t>
            </a:r>
            <a:r>
              <a:rPr lang="sl-SI" sz="2400" b="1" dirty="0" smtClean="0">
                <a:solidFill>
                  <a:srgbClr val="003399"/>
                </a:solidFill>
              </a:rPr>
              <a:t>omplementarnost uporabe </a:t>
            </a:r>
            <a:r>
              <a:rPr lang="sl-SI" sz="2400" b="1" dirty="0" err="1" smtClean="0">
                <a:solidFill>
                  <a:srgbClr val="003399"/>
                </a:solidFill>
              </a:rPr>
              <a:t>soft</a:t>
            </a:r>
            <a:r>
              <a:rPr lang="sl-SI" sz="2400" b="1" dirty="0" smtClean="0">
                <a:solidFill>
                  <a:srgbClr val="003399"/>
                </a:solidFill>
              </a:rPr>
              <a:t> </a:t>
            </a:r>
            <a:r>
              <a:rPr lang="sl-SI" sz="2400" b="1" dirty="0" err="1" smtClean="0">
                <a:solidFill>
                  <a:srgbClr val="003399"/>
                </a:solidFill>
              </a:rPr>
              <a:t>power</a:t>
            </a:r>
            <a:r>
              <a:rPr lang="sl-SI" sz="2400" b="1" dirty="0" smtClean="0">
                <a:solidFill>
                  <a:srgbClr val="003399"/>
                </a:solidFill>
              </a:rPr>
              <a:t> in </a:t>
            </a:r>
            <a:r>
              <a:rPr lang="sl-SI" sz="2400" b="1" dirty="0" err="1" smtClean="0">
                <a:solidFill>
                  <a:srgbClr val="003399"/>
                </a:solidFill>
              </a:rPr>
              <a:t>hard</a:t>
            </a:r>
            <a:r>
              <a:rPr lang="sl-SI" sz="2400" b="1" dirty="0" smtClean="0">
                <a:solidFill>
                  <a:srgbClr val="003399"/>
                </a:solidFill>
              </a:rPr>
              <a:t> </a:t>
            </a:r>
            <a:r>
              <a:rPr lang="sl-SI" sz="2400" b="1" dirty="0" err="1" smtClean="0">
                <a:solidFill>
                  <a:srgbClr val="003399"/>
                </a:solidFill>
              </a:rPr>
              <a:t>power</a:t>
            </a:r>
            <a:endParaRPr lang="sl-SI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9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D60093"/>
                </a:solidFill>
              </a:rPr>
              <a:t>Omejitve zahodnih </a:t>
            </a:r>
            <a:r>
              <a:rPr lang="sl-SI" b="1" dirty="0">
                <a:solidFill>
                  <a:srgbClr val="D60093"/>
                </a:solidFill>
              </a:rPr>
              <a:t>družbenih sistemov  </a:t>
            </a:r>
            <a:r>
              <a:rPr lang="sl-SI" b="1" dirty="0" smtClean="0">
                <a:solidFill>
                  <a:srgbClr val="D60093"/>
                </a:solidFill>
              </a:rPr>
              <a:t>v uporabi vojaške </a:t>
            </a:r>
            <a:r>
              <a:rPr lang="sl-SI" b="1" dirty="0" smtClean="0">
                <a:solidFill>
                  <a:srgbClr val="D60093"/>
                </a:solidFill>
              </a:rPr>
              <a:t>sile?</a:t>
            </a:r>
            <a:endParaRPr lang="sl-SI" b="1" dirty="0">
              <a:solidFill>
                <a:srgbClr val="D6009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sl-SI" sz="4000" b="1" dirty="0" err="1" smtClean="0">
                <a:solidFill>
                  <a:srgbClr val="FF0000"/>
                </a:solidFill>
              </a:rPr>
              <a:t>Nye</a:t>
            </a:r>
            <a:r>
              <a:rPr lang="sl-SI" sz="4000" b="1" dirty="0" smtClean="0">
                <a:solidFill>
                  <a:srgbClr val="FF0000"/>
                </a:solidFill>
              </a:rPr>
              <a:t>: mi</a:t>
            </a:r>
            <a:r>
              <a:rPr lang="en-US" sz="4000" b="1" dirty="0" err="1" smtClean="0">
                <a:solidFill>
                  <a:srgbClr val="FF0000"/>
                </a:solidFill>
              </a:rPr>
              <a:t>litary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force is not under threat of obsolescence </a:t>
            </a:r>
            <a:r>
              <a:rPr lang="en-US" sz="4000" b="1" dirty="0" smtClean="0">
                <a:solidFill>
                  <a:srgbClr val="FF0000"/>
                </a:solidFill>
              </a:rPr>
              <a:t>because  </a:t>
            </a:r>
            <a:r>
              <a:rPr lang="en-US" sz="4000" b="1" dirty="0">
                <a:solidFill>
                  <a:srgbClr val="FF0000"/>
                </a:solidFill>
              </a:rPr>
              <a:t>of  the  availability  of  “smart”  soft  power  </a:t>
            </a:r>
            <a:r>
              <a:rPr lang="en-US" sz="4000" b="1" dirty="0" smtClean="0">
                <a:solidFill>
                  <a:srgbClr val="FF0000"/>
                </a:solidFill>
              </a:rPr>
              <a:t>alternatives</a:t>
            </a:r>
            <a:r>
              <a:rPr lang="en-US" sz="4000" dirty="0"/>
              <a:t>, but </a:t>
            </a:r>
            <a:r>
              <a:rPr lang="en-US" sz="4000" b="1" dirty="0">
                <a:solidFill>
                  <a:srgbClr val="003399"/>
                </a:solidFill>
              </a:rPr>
              <a:t>its utility to liberal Western </a:t>
            </a:r>
            <a:r>
              <a:rPr lang="en-US" sz="4000" b="1" dirty="0" smtClean="0">
                <a:solidFill>
                  <a:srgbClr val="003399"/>
                </a:solidFill>
              </a:rPr>
              <a:t>societies  </a:t>
            </a:r>
            <a:r>
              <a:rPr lang="en-US" sz="4000" b="1" dirty="0">
                <a:solidFill>
                  <a:srgbClr val="003399"/>
                </a:solidFill>
              </a:rPr>
              <a:t>is  </a:t>
            </a:r>
            <a:r>
              <a:rPr lang="en-US" sz="4000" b="1" u="sng" dirty="0">
                <a:solidFill>
                  <a:srgbClr val="003399"/>
                </a:solidFill>
              </a:rPr>
              <a:t>menaced  by  the  imprudent  measure  of  their  </a:t>
            </a:r>
          </a:p>
          <a:p>
            <a:r>
              <a:rPr lang="en-US" sz="4000" b="1" u="sng" dirty="0">
                <a:solidFill>
                  <a:srgbClr val="003399"/>
                </a:solidFill>
              </a:rPr>
              <a:t>imprudent enthusiasm for placing constraints </a:t>
            </a:r>
            <a:r>
              <a:rPr lang="en-US" sz="4000" b="1" u="sng" dirty="0" smtClean="0">
                <a:solidFill>
                  <a:srgbClr val="003399"/>
                </a:solidFill>
              </a:rPr>
              <a:t>upon</a:t>
            </a:r>
            <a:r>
              <a:rPr lang="sl-SI" sz="4000" b="1" u="sng" dirty="0" smtClean="0">
                <a:solidFill>
                  <a:srgbClr val="003399"/>
                </a:solidFill>
              </a:rPr>
              <a:t> </a:t>
            </a:r>
            <a:r>
              <a:rPr lang="en-US" sz="4000" b="1" u="sng" dirty="0" smtClean="0">
                <a:solidFill>
                  <a:srgbClr val="003399"/>
                </a:solidFill>
              </a:rPr>
              <a:t>their </a:t>
            </a:r>
            <a:r>
              <a:rPr lang="en-US" sz="4000" b="1" u="sng" dirty="0">
                <a:solidFill>
                  <a:srgbClr val="003399"/>
                </a:solidFill>
              </a:rPr>
              <a:t>use of it</a:t>
            </a:r>
            <a:r>
              <a:rPr lang="en-US" sz="4000" dirty="0"/>
              <a:t>. </a:t>
            </a:r>
            <a:endParaRPr lang="sl-SI" sz="400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945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301006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003399"/>
                </a:solidFill>
              </a:rPr>
              <a:t>Nasprotniki zahodnih družbenih sistemov nimajo omejitev v uporabi sile</a:t>
            </a:r>
            <a:endParaRPr lang="sl-SI" b="1" dirty="0">
              <a:solidFill>
                <a:srgbClr val="003399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213176"/>
          </a:xfrm>
        </p:spPr>
        <p:txBody>
          <a:bodyPr>
            <a:normAutofit fontScale="77500" lnSpcReduction="20000"/>
          </a:bodyPr>
          <a:lstStyle/>
          <a:p>
            <a:r>
              <a:rPr lang="sl-SI" b="1" dirty="0">
                <a:solidFill>
                  <a:srgbClr val="CC00FF"/>
                </a:solidFill>
              </a:rPr>
              <a:t>g</a:t>
            </a:r>
            <a:r>
              <a:rPr lang="sl-SI" b="1" dirty="0" smtClean="0">
                <a:solidFill>
                  <a:srgbClr val="CC00FF"/>
                </a:solidFill>
              </a:rPr>
              <a:t>verilci</a:t>
            </a:r>
          </a:p>
          <a:p>
            <a:r>
              <a:rPr lang="sl-SI" b="1" dirty="0" smtClean="0">
                <a:solidFill>
                  <a:srgbClr val="CC00FF"/>
                </a:solidFill>
              </a:rPr>
              <a:t>partizani</a:t>
            </a:r>
          </a:p>
          <a:p>
            <a:r>
              <a:rPr lang="sl-SI" b="1" dirty="0">
                <a:solidFill>
                  <a:srgbClr val="CC00FF"/>
                </a:solidFill>
              </a:rPr>
              <a:t>t</a:t>
            </a:r>
            <a:r>
              <a:rPr lang="sl-SI" b="1" dirty="0" smtClean="0">
                <a:solidFill>
                  <a:srgbClr val="CC00FF"/>
                </a:solidFill>
              </a:rPr>
              <a:t>eroristi</a:t>
            </a:r>
          </a:p>
          <a:p>
            <a:r>
              <a:rPr lang="sl-SI" b="1" dirty="0">
                <a:solidFill>
                  <a:srgbClr val="CC00FF"/>
                </a:solidFill>
              </a:rPr>
              <a:t>s</a:t>
            </a:r>
            <a:r>
              <a:rPr lang="sl-SI" b="1" dirty="0" smtClean="0">
                <a:solidFill>
                  <a:srgbClr val="CC00FF"/>
                </a:solidFill>
              </a:rPr>
              <a:t>aboterji</a:t>
            </a:r>
          </a:p>
          <a:p>
            <a:r>
              <a:rPr lang="sl-SI" b="1" dirty="0" smtClean="0">
                <a:solidFill>
                  <a:srgbClr val="CC00FF"/>
                </a:solidFill>
              </a:rPr>
              <a:t>atentatorji</a:t>
            </a:r>
          </a:p>
          <a:p>
            <a:r>
              <a:rPr lang="sl-SI" b="1" dirty="0" smtClean="0">
                <a:solidFill>
                  <a:srgbClr val="CC00FF"/>
                </a:solidFill>
              </a:rPr>
              <a:t>kriminalci</a:t>
            </a:r>
          </a:p>
          <a:p>
            <a:r>
              <a:rPr lang="sl-SI" b="1" dirty="0" smtClean="0">
                <a:solidFill>
                  <a:srgbClr val="CC00FF"/>
                </a:solidFill>
              </a:rPr>
              <a:t>vohuni</a:t>
            </a:r>
          </a:p>
          <a:p>
            <a:r>
              <a:rPr lang="sl-SI" b="1" dirty="0" smtClean="0">
                <a:solidFill>
                  <a:srgbClr val="CC00FF"/>
                </a:solidFill>
              </a:rPr>
              <a:t>agitatorji</a:t>
            </a:r>
          </a:p>
          <a:p>
            <a:r>
              <a:rPr lang="sl-SI" b="1" dirty="0" smtClean="0">
                <a:solidFill>
                  <a:srgbClr val="CC00FF"/>
                </a:solidFill>
              </a:rPr>
              <a:t>logistiki</a:t>
            </a:r>
          </a:p>
          <a:p>
            <a:r>
              <a:rPr lang="sl-SI" b="1" dirty="0">
                <a:solidFill>
                  <a:srgbClr val="CC00FF"/>
                </a:solidFill>
              </a:rPr>
              <a:t>k</a:t>
            </a:r>
            <a:r>
              <a:rPr lang="sl-SI" b="1" dirty="0" smtClean="0">
                <a:solidFill>
                  <a:srgbClr val="CC00FF"/>
                </a:solidFill>
              </a:rPr>
              <a:t>urirji</a:t>
            </a:r>
          </a:p>
          <a:p>
            <a:r>
              <a:rPr lang="sl-SI" b="1" dirty="0">
                <a:solidFill>
                  <a:srgbClr val="CC00FF"/>
                </a:solidFill>
              </a:rPr>
              <a:t>t</a:t>
            </a:r>
            <a:r>
              <a:rPr lang="sl-SI" b="1" dirty="0" smtClean="0">
                <a:solidFill>
                  <a:srgbClr val="CC00FF"/>
                </a:solidFill>
              </a:rPr>
              <a:t>ihotapci orožja, droge, ljudi</a:t>
            </a:r>
          </a:p>
          <a:p>
            <a:r>
              <a:rPr lang="sl-SI" b="1" dirty="0">
                <a:solidFill>
                  <a:srgbClr val="CC00FF"/>
                </a:solidFill>
              </a:rPr>
              <a:t>o</a:t>
            </a:r>
            <a:r>
              <a:rPr lang="sl-SI" b="1" dirty="0" smtClean="0">
                <a:solidFill>
                  <a:srgbClr val="CC00FF"/>
                </a:solidFill>
              </a:rPr>
              <a:t>troci-vojaki </a:t>
            </a:r>
          </a:p>
          <a:p>
            <a:r>
              <a:rPr lang="sl-SI" b="1" dirty="0">
                <a:solidFill>
                  <a:srgbClr val="CC00FF"/>
                </a:solidFill>
              </a:rPr>
              <a:t>s</a:t>
            </a:r>
            <a:r>
              <a:rPr lang="sl-SI" b="1" dirty="0" smtClean="0">
                <a:solidFill>
                  <a:srgbClr val="CC00FF"/>
                </a:solidFill>
              </a:rPr>
              <a:t>amomorilski komandosi</a:t>
            </a:r>
          </a:p>
          <a:p>
            <a:r>
              <a:rPr lang="sl-SI" b="1" dirty="0">
                <a:solidFill>
                  <a:srgbClr val="CC00FF"/>
                </a:solidFill>
              </a:rPr>
              <a:t>p</a:t>
            </a:r>
            <a:r>
              <a:rPr lang="sl-SI" b="1" dirty="0" smtClean="0">
                <a:solidFill>
                  <a:srgbClr val="CC00FF"/>
                </a:solidFill>
              </a:rPr>
              <a:t>repovedana orožja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>
            <a:normAutofit fontScale="77500" lnSpcReduction="20000"/>
          </a:bodyPr>
          <a:lstStyle/>
          <a:p>
            <a:r>
              <a:rPr lang="sl-SI" b="1" dirty="0">
                <a:solidFill>
                  <a:srgbClr val="006600"/>
                </a:solidFill>
              </a:rPr>
              <a:t>s</a:t>
            </a:r>
            <a:r>
              <a:rPr lang="sl-SI" b="1" dirty="0" smtClean="0">
                <a:solidFill>
                  <a:srgbClr val="006600"/>
                </a:solidFill>
              </a:rPr>
              <a:t>elektivni in neselektivni množični umori in mučenja civilistov in ujetnikov</a:t>
            </a:r>
          </a:p>
          <a:p>
            <a:r>
              <a:rPr lang="sl-SI" b="1" dirty="0">
                <a:solidFill>
                  <a:srgbClr val="006600"/>
                </a:solidFill>
              </a:rPr>
              <a:t>z</a:t>
            </a:r>
            <a:r>
              <a:rPr lang="sl-SI" b="1" dirty="0" smtClean="0">
                <a:solidFill>
                  <a:srgbClr val="006600"/>
                </a:solidFill>
              </a:rPr>
              <a:t>astraševanje in pregon ljudi</a:t>
            </a:r>
          </a:p>
          <a:p>
            <a:r>
              <a:rPr lang="sl-SI" b="1" dirty="0">
                <a:solidFill>
                  <a:srgbClr val="006600"/>
                </a:solidFill>
              </a:rPr>
              <a:t>p</a:t>
            </a:r>
            <a:r>
              <a:rPr lang="sl-SI" b="1" dirty="0" smtClean="0">
                <a:solidFill>
                  <a:srgbClr val="006600"/>
                </a:solidFill>
              </a:rPr>
              <a:t>osiljevanja, ugrabitve, izsiljevanja</a:t>
            </a:r>
          </a:p>
          <a:p>
            <a:r>
              <a:rPr lang="sl-SI" b="1" dirty="0">
                <a:solidFill>
                  <a:srgbClr val="006600"/>
                </a:solidFill>
              </a:rPr>
              <a:t>z</a:t>
            </a:r>
            <a:r>
              <a:rPr lang="sl-SI" b="1" dirty="0" smtClean="0">
                <a:solidFill>
                  <a:srgbClr val="006600"/>
                </a:solidFill>
              </a:rPr>
              <a:t>aplemba imetja</a:t>
            </a:r>
          </a:p>
          <a:p>
            <a:r>
              <a:rPr lang="sl-SI" b="1" dirty="0">
                <a:solidFill>
                  <a:srgbClr val="006600"/>
                </a:solidFill>
              </a:rPr>
              <a:t>u</a:t>
            </a:r>
            <a:r>
              <a:rPr lang="sl-SI" b="1" dirty="0" smtClean="0">
                <a:solidFill>
                  <a:srgbClr val="006600"/>
                </a:solidFill>
              </a:rPr>
              <a:t>ničevanje cerkev, šol, knjižnic, bolnišnic, vodovodov, elektrarn, transportne i informacijske mreže</a:t>
            </a:r>
          </a:p>
          <a:p>
            <a:r>
              <a:rPr lang="sl-SI" b="1" dirty="0">
                <a:solidFill>
                  <a:srgbClr val="006600"/>
                </a:solidFill>
              </a:rPr>
              <a:t>u</a:t>
            </a:r>
            <a:r>
              <a:rPr lang="sl-SI" b="1" dirty="0" smtClean="0">
                <a:solidFill>
                  <a:srgbClr val="006600"/>
                </a:solidFill>
              </a:rPr>
              <a:t>ničevanje muzejev</a:t>
            </a:r>
          </a:p>
          <a:p>
            <a:r>
              <a:rPr lang="sl-SI" b="1" dirty="0">
                <a:solidFill>
                  <a:srgbClr val="006600"/>
                </a:solidFill>
              </a:rPr>
              <a:t>n</a:t>
            </a:r>
            <a:r>
              <a:rPr lang="sl-SI" b="1" dirty="0" smtClean="0">
                <a:solidFill>
                  <a:srgbClr val="006600"/>
                </a:solidFill>
              </a:rPr>
              <a:t>apadi na ambasade in tujce, ugrabitve letal, ladij</a:t>
            </a:r>
          </a:p>
          <a:p>
            <a:r>
              <a:rPr lang="sl-SI" b="1" dirty="0">
                <a:solidFill>
                  <a:srgbClr val="006600"/>
                </a:solidFill>
              </a:rPr>
              <a:t>n</a:t>
            </a:r>
            <a:r>
              <a:rPr lang="sl-SI" b="1" dirty="0" smtClean="0">
                <a:solidFill>
                  <a:srgbClr val="006600"/>
                </a:solidFill>
              </a:rPr>
              <a:t>apadi na humanitarce in novinarje</a:t>
            </a:r>
            <a:endParaRPr lang="sl-SI" b="1" dirty="0">
              <a:solidFill>
                <a:srgbClr val="006600"/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063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7030A0"/>
                </a:solidFill>
              </a:rPr>
              <a:t>Število oboroženih spopadov po II. SV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8</a:t>
            </a:fld>
            <a:endParaRPr lang="sl-S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115616" y="5847849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n</a:t>
            </a:r>
            <a:r>
              <a:rPr lang="sl-SI" sz="2800" b="1" dirty="0" smtClean="0">
                <a:solidFill>
                  <a:srgbClr val="7030A0"/>
                </a:solidFill>
              </a:rPr>
              <a:t>ota </a:t>
            </a:r>
            <a:r>
              <a:rPr lang="sl-SI" sz="2800" b="1" dirty="0" err="1" smtClean="0">
                <a:solidFill>
                  <a:srgbClr val="7030A0"/>
                </a:solidFill>
              </a:rPr>
              <a:t>bene</a:t>
            </a:r>
            <a:r>
              <a:rPr lang="sl-SI" sz="2800" b="1" dirty="0" smtClean="0">
                <a:solidFill>
                  <a:srgbClr val="7030A0"/>
                </a:solidFill>
              </a:rPr>
              <a:t>: 1870. leta je bilo na svetu 50 držav, sedaj jih je okoli 180</a:t>
            </a:r>
            <a:endParaRPr lang="sl-SI" sz="2800" b="1" dirty="0">
              <a:solidFill>
                <a:srgbClr val="7030A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051720" y="465691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d</a:t>
            </a:r>
            <a:r>
              <a:rPr lang="sl-SI" sz="2400" b="1" dirty="0" smtClean="0"/>
              <a:t>ominacija oboroženih spopadov nizke intenzivnosti</a:t>
            </a:r>
            <a:endParaRPr lang="sl-SI" sz="24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5652120" y="270892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/>
              <a:t>50</a:t>
            </a:r>
            <a:endParaRPr lang="sl-SI" sz="36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8100392" y="364502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smtClean="0"/>
              <a:t>30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324694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908720"/>
          </a:xfrm>
        </p:spPr>
        <p:txBody>
          <a:bodyPr/>
          <a:lstStyle/>
          <a:p>
            <a:r>
              <a:rPr lang="sl-SI" b="1" dirty="0" smtClean="0">
                <a:solidFill>
                  <a:schemeClr val="tx2"/>
                </a:solidFill>
              </a:rPr>
              <a:t>„Kameleonski karakter vojne“</a:t>
            </a:r>
            <a:endParaRPr lang="sl-SI" b="1" dirty="0">
              <a:solidFill>
                <a:schemeClr val="tx2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07504" y="908720"/>
            <a:ext cx="4388296" cy="5949280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v</a:t>
            </a:r>
            <a:r>
              <a:rPr lang="sl-SI" dirty="0" smtClean="0"/>
              <a:t>ojne med plemeni, skupinami plemen</a:t>
            </a:r>
          </a:p>
          <a:p>
            <a:r>
              <a:rPr lang="sl-SI" dirty="0"/>
              <a:t>v</a:t>
            </a:r>
            <a:r>
              <a:rPr lang="sl-SI" dirty="0" smtClean="0"/>
              <a:t>ojne med  državami – </a:t>
            </a:r>
            <a:r>
              <a:rPr lang="sl-SI" dirty="0" err="1" smtClean="0"/>
              <a:t>interstate</a:t>
            </a:r>
            <a:r>
              <a:rPr lang="sl-SI" dirty="0" smtClean="0"/>
              <a:t> </a:t>
            </a:r>
            <a:r>
              <a:rPr lang="sl-SI" dirty="0" err="1" smtClean="0"/>
              <a:t>wars</a:t>
            </a:r>
            <a:endParaRPr lang="sl-SI" dirty="0" smtClean="0"/>
          </a:p>
          <a:p>
            <a:r>
              <a:rPr lang="sl-SI" dirty="0"/>
              <a:t>v</a:t>
            </a:r>
            <a:r>
              <a:rPr lang="sl-SI" dirty="0" smtClean="0"/>
              <a:t>ojne v državi med političnimi, verskimi, rasnimi,  etničnimi in drugimi skupinami – </a:t>
            </a:r>
            <a:r>
              <a:rPr lang="sl-SI" dirty="0" err="1" smtClean="0"/>
              <a:t>intrastate</a:t>
            </a:r>
            <a:r>
              <a:rPr lang="sl-SI" dirty="0" smtClean="0"/>
              <a:t> </a:t>
            </a:r>
            <a:r>
              <a:rPr lang="sl-SI" dirty="0" err="1" smtClean="0"/>
              <a:t>wars</a:t>
            </a:r>
            <a:endParaRPr lang="sl-SI" dirty="0" smtClean="0"/>
          </a:p>
          <a:p>
            <a:r>
              <a:rPr lang="sl-SI" dirty="0"/>
              <a:t>v</a:t>
            </a:r>
            <a:r>
              <a:rPr lang="sl-SI" dirty="0" smtClean="0"/>
              <a:t>ojne med koalicijami in aliansami</a:t>
            </a:r>
          </a:p>
          <a:p>
            <a:r>
              <a:rPr lang="sl-SI" dirty="0"/>
              <a:t>n</a:t>
            </a:r>
            <a:r>
              <a:rPr lang="sl-SI" dirty="0" smtClean="0"/>
              <a:t>apadalci </a:t>
            </a:r>
            <a:r>
              <a:rPr lang="sl-SI" dirty="0" err="1" smtClean="0"/>
              <a:t>vs</a:t>
            </a:r>
            <a:r>
              <a:rPr lang="sl-SI" dirty="0" smtClean="0"/>
              <a:t> branilci – zamenjava vlog</a:t>
            </a:r>
          </a:p>
          <a:p>
            <a:r>
              <a:rPr lang="sl-SI" dirty="0"/>
              <a:t>o</a:t>
            </a:r>
            <a:r>
              <a:rPr lang="sl-SI" dirty="0" smtClean="0"/>
              <a:t>brambne in napadne vojne</a:t>
            </a:r>
          </a:p>
          <a:p>
            <a:r>
              <a:rPr lang="sl-SI" dirty="0"/>
              <a:t>p</a:t>
            </a:r>
            <a:r>
              <a:rPr lang="sl-SI" dirty="0" smtClean="0"/>
              <a:t>ravične in nepravične vojne</a:t>
            </a:r>
          </a:p>
          <a:p>
            <a:r>
              <a:rPr lang="sl-SI" dirty="0"/>
              <a:t>l</a:t>
            </a:r>
            <a:r>
              <a:rPr lang="sl-SI" dirty="0" smtClean="0"/>
              <a:t>okalne, regionalne, kontinentalne in svetovne vojne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388296" cy="5904656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v</a:t>
            </a:r>
            <a:r>
              <a:rPr lang="sl-SI" dirty="0" smtClean="0"/>
              <a:t>pliv karakterja države (koalicije) na fiziognomijo vojne: </a:t>
            </a:r>
          </a:p>
          <a:p>
            <a:r>
              <a:rPr lang="sl-SI" dirty="0"/>
              <a:t>o</a:t>
            </a:r>
            <a:r>
              <a:rPr lang="sl-SI" dirty="0" smtClean="0"/>
              <a:t>svajanje ozemelj, naravnih bogastev, ropanje in zasužnjenje (ali likvidacija) prebivalstva</a:t>
            </a:r>
          </a:p>
          <a:p>
            <a:r>
              <a:rPr lang="sl-SI" dirty="0"/>
              <a:t>z</a:t>
            </a:r>
            <a:r>
              <a:rPr lang="sl-SI" dirty="0" smtClean="0"/>
              <a:t>amenjava družbene ureditve, vere, družbene ureditve, zakonov</a:t>
            </a:r>
          </a:p>
          <a:p>
            <a:r>
              <a:rPr lang="sl-SI" dirty="0"/>
              <a:t>z</a:t>
            </a:r>
            <a:r>
              <a:rPr lang="sl-SI" dirty="0" smtClean="0"/>
              <a:t>agotovitev ali ohranitev prestiža, vpliva (interesna sfera)</a:t>
            </a:r>
          </a:p>
          <a:p>
            <a:r>
              <a:rPr lang="sl-SI" dirty="0"/>
              <a:t>z</a:t>
            </a:r>
            <a:r>
              <a:rPr lang="sl-SI" dirty="0" smtClean="0"/>
              <a:t>agotovitev  varnosti –  GWOT odstranitev grožnje za lastni obstoj </a:t>
            </a:r>
          </a:p>
          <a:p>
            <a:r>
              <a:rPr lang="sl-SI" dirty="0"/>
              <a:t>p</a:t>
            </a:r>
            <a:r>
              <a:rPr lang="sl-SI" dirty="0" smtClean="0"/>
              <a:t>reživetje</a:t>
            </a:r>
          </a:p>
          <a:p>
            <a:r>
              <a:rPr lang="sl-SI" dirty="0"/>
              <a:t>n</a:t>
            </a:r>
            <a:r>
              <a:rPr lang="sl-SI" dirty="0" smtClean="0"/>
              <a:t>apaka (rdeči gumb ?)</a:t>
            </a:r>
          </a:p>
          <a:p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0CD10-9FE9-4109-A1F6-680968F3871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5670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2063</Words>
  <Application>Microsoft Office PowerPoint</Application>
  <PresentationFormat>Diaprojekcija na zaslonu (4:3)</PresentationFormat>
  <Paragraphs>260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5" baseType="lpstr">
      <vt:lpstr>Officeova tema</vt:lpstr>
      <vt:lpstr>Hybrid War  ali (in) против-Гибридная война ?</vt:lpstr>
      <vt:lpstr>Namesto uvoda</vt:lpstr>
      <vt:lpstr>Množična uporaba oboroženega nasilja kot temeljna značilnost vojn  XX. stoletja</vt:lpstr>
      <vt:lpstr>Dodatni dejavnik – vloga soft power</vt:lpstr>
      <vt:lpstr>Nyev pogled na soft power</vt:lpstr>
      <vt:lpstr>Omejitve zahodnih družbenih sistemov  v uporabi vojaške sile?</vt:lpstr>
      <vt:lpstr>Nasprotniki zahodnih družbenih sistemov nimajo omejitev v uporabi sile</vt:lpstr>
      <vt:lpstr>Število oboroženih spopadov po II. SV</vt:lpstr>
      <vt:lpstr>„Kameleonski karakter vojne“</vt:lpstr>
      <vt:lpstr>Paradigme velike in male vojne</vt:lpstr>
      <vt:lpstr>Po II. SV rast deleža civilnih žrtev in zmanjševanja deleža padlih v oboroženem boju – civilisti = glavna tarča vojn</vt:lpstr>
      <vt:lpstr>Po II. SV upada letno število padlih borcev </vt:lpstr>
      <vt:lpstr>Lokacije sodobnih vojn</vt:lpstr>
      <vt:lpstr>Vpliv pojava jedrskega orožja in blokovske bipolarizacije po II. SV</vt:lpstr>
      <vt:lpstr>Vpliv širjenja Nata proti vzhodu in ruskega odgovora („kontra in rekontra“)</vt:lpstr>
      <vt:lpstr>Problem klasifikacije sodobnih vojn</vt:lpstr>
      <vt:lpstr>Kako poimenovati sodobne vojne ?</vt:lpstr>
      <vt:lpstr> Hibrid ?</vt:lpstr>
      <vt:lpstr>Shematski prikaz hibridne vojne</vt:lpstr>
      <vt:lpstr>Hibridna vojna nima univerzalne definicije, ima pa le nekaj skupnega</vt:lpstr>
      <vt:lpstr>Variacije definicij hibridne vojne:</vt:lpstr>
      <vt:lpstr>Pogled v „zgodovinski retrovizor“: premoč v hard power ni v vojni dovolj za doseganje zmage, razen če gre za fizično iztrebitev nasprotnika</vt:lpstr>
      <vt:lpstr>Sklep ?</vt:lpstr>
      <vt:lpstr>Viri: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Hibridna vojna</dc:title>
  <dc:creator>anton</dc:creator>
  <cp:lastModifiedBy>anton</cp:lastModifiedBy>
  <cp:revision>73</cp:revision>
  <dcterms:created xsi:type="dcterms:W3CDTF">2017-01-18T14:20:16Z</dcterms:created>
  <dcterms:modified xsi:type="dcterms:W3CDTF">2017-01-20T18:20:39Z</dcterms:modified>
</cp:coreProperties>
</file>